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Layouts/slideLayout39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4" r:id="rId3"/>
  </p:sldMasterIdLst>
  <p:sldIdLst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329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30" r:id="rId35"/>
    <p:sldId id="258" r:id="rId36"/>
    <p:sldId id="274" r:id="rId37"/>
    <p:sldId id="260" r:id="rId38"/>
    <p:sldId id="271" r:id="rId39"/>
    <p:sldId id="272" r:id="rId40"/>
    <p:sldId id="261" r:id="rId41"/>
    <p:sldId id="273" r:id="rId42"/>
    <p:sldId id="262" r:id="rId43"/>
    <p:sldId id="263" r:id="rId44"/>
    <p:sldId id="264" r:id="rId45"/>
    <p:sldId id="265" r:id="rId46"/>
    <p:sldId id="266" r:id="rId47"/>
    <p:sldId id="268" r:id="rId48"/>
    <p:sldId id="269" r:id="rId49"/>
    <p:sldId id="270" r:id="rId50"/>
    <p:sldId id="276" r:id="rId51"/>
    <p:sldId id="275" r:id="rId52"/>
    <p:sldId id="331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32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2B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70" autoAdjust="0"/>
    <p:restoredTop sz="86438" autoAdjust="0"/>
  </p:normalViewPr>
  <p:slideViewPr>
    <p:cSldViewPr snapToGrid="0" snapToObjects="1">
      <p:cViewPr>
        <p:scale>
          <a:sx n="68" d="100"/>
          <a:sy n="68" d="100"/>
        </p:scale>
        <p:origin x="-61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D64F-A9CB-DF4D-B75B-C0ECCB8D228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2179-9DDD-BD48-B97A-0D039F60E4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49243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D64F-A9CB-DF4D-B75B-C0ECCB8D228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2179-9DDD-BD48-B97A-0D039F60E4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4875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D64F-A9CB-DF4D-B75B-C0ECCB8D228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2179-9DDD-BD48-B97A-0D039F60E4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55771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D64F-A9CB-DF4D-B75B-C0ECCB8D228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2179-9DDD-BD48-B97A-0D039F60E4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4226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D64F-A9CB-DF4D-B75B-C0ECCB8D228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2179-9DDD-BD48-B97A-0D039F60E4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69279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2399-3C9C-6B45-A20A-3D6766199C84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48797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2399-3C9C-6B45-A20A-3D6766199C84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402619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2399-3C9C-6B45-A20A-3D6766199C84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99194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2399-3C9C-6B45-A20A-3D6766199C84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48329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2399-3C9C-6B45-A20A-3D6766199C84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812339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2399-3C9C-6B45-A20A-3D6766199C84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45381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D64F-A9CB-DF4D-B75B-C0ECCB8D228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2179-9DDD-BD48-B97A-0D039F60E4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335339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2399-3C9C-6B45-A20A-3D6766199C84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45171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2399-3C9C-6B45-A20A-3D6766199C84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438602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2399-3C9C-6B45-A20A-3D6766199C84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513732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2399-3C9C-6B45-A20A-3D6766199C84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324543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2399-3C9C-6B45-A20A-3D6766199C84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622311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2404534"/>
            <a:ext cx="5825202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4050834"/>
            <a:ext cx="5825202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700868"/>
            <a:ext cx="6447501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2160589"/>
            <a:ext cx="3138026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2160590"/>
            <a:ext cx="3138026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2160983"/>
            <a:ext cx="313921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737246"/>
            <a:ext cx="31392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2160983"/>
            <a:ext cx="313921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737246"/>
            <a:ext cx="313921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D64F-A9CB-DF4D-B75B-C0ECCB8D228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2179-9DDD-BD48-B97A-0D039F60E4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645612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98604"/>
            <a:ext cx="2890896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514925"/>
            <a:ext cx="3385156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777069"/>
            <a:ext cx="2890896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800600"/>
            <a:ext cx="64475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609600"/>
            <a:ext cx="6447501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5367338"/>
            <a:ext cx="6447500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3632200"/>
            <a:ext cx="5418393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931988"/>
            <a:ext cx="6447501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609600"/>
            <a:ext cx="644115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D64F-A9CB-DF4D-B75B-C0ECCB8D228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2179-9DDD-BD48-B97A-0D039F60E4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808632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609600"/>
            <a:ext cx="978557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609600"/>
            <a:ext cx="5295113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D64F-A9CB-DF4D-B75B-C0ECCB8D228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2179-9DDD-BD48-B97A-0D039F60E4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4218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D64F-A9CB-DF4D-B75B-C0ECCB8D228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2179-9DDD-BD48-B97A-0D039F60E4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9654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D64F-A9CB-DF4D-B75B-C0ECCB8D228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2179-9DDD-BD48-B97A-0D039F60E4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50096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D64F-A9CB-DF4D-B75B-C0ECCB8D228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2179-9DDD-BD48-B97A-0D039F60E4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74589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D64F-A9CB-DF4D-B75B-C0ECCB8D228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2179-9DDD-BD48-B97A-0D039F60E4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99597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FD64F-A9CB-DF4D-B75B-C0ECCB8D2283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22179-9DDD-BD48-B97A-0D039F60E4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29933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3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A2399-3C9C-6B45-A20A-3D6766199C84}" type="datetimeFigureOut">
              <a:rPr lang="en-US" smtClean="0"/>
              <a:pPr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4EEB8-BBB8-944C-B367-48E70FEB8A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51673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hyperlink" Target="http://desktop.arcgis.com/en/arcmap/10.3/manage-data/geodatabases/feature-class-basics.htm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google.com/search?q=spatial+bi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hyperlink" Target="http://desktop.arcgis.com/en/arcmap/10.3/manage-data/geodatabases/feature-class-basics.ht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arto.com/blog/tile-aggregation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tn-uk.co.uk/news/creating-a-network-of-digital-pathology-imaging-and-ai-centre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ktn-uk.co.uk/news/creating-a-network-of-digital-pathology-imaging-and-ai-centres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rlzHigh+Performance+spatial+query+system+for+Large+scale+spatial" TargetMode="External"/><Relationship Id="rId2" Type="http://schemas.openxmlformats.org/officeDocument/2006/relationships/hyperlink" Target="https://www.google.com/search?rlzHigh+Performance+spatial+query+sy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google.com/search?rlz=parallel+SDBMS+&amp;oq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983" y="1983545"/>
            <a:ext cx="7772400" cy="1470025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Hadoop-GIS: A High Performance Spatial Data Warehousing System over MapReduce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5968" y="3678653"/>
            <a:ext cx="7537644" cy="1869043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1800" dirty="0" smtClean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</a:t>
            </a:r>
            <a:r>
              <a:rPr lang="en-US" sz="18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</a:p>
          <a:p>
            <a:r>
              <a:rPr lang="en-US" sz="18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     Thoshita Movva</a:t>
            </a:r>
          </a:p>
          <a:p>
            <a:r>
              <a:rPr lang="en-US" sz="18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  </a:t>
            </a:r>
            <a:r>
              <a:rPr lang="en-US" sz="1800" dirty="0" err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Pradeepika</a:t>
            </a:r>
            <a:r>
              <a:rPr lang="en-US" sz="18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Kolluru</a:t>
            </a:r>
            <a:endParaRPr lang="en-US" sz="18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     </a:t>
            </a:r>
            <a:r>
              <a:rPr lang="en-US" sz="1800" dirty="0" err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Sindhusha</a:t>
            </a:r>
            <a:r>
              <a:rPr lang="en-US" sz="18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Tiyyagura</a:t>
            </a:r>
            <a:endParaRPr lang="en-US" sz="18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	  Sravan Kumar </a:t>
            </a:r>
            <a:r>
              <a:rPr lang="en-US" sz="1800" dirty="0" err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Pagadala</a:t>
            </a:r>
            <a:endParaRPr lang="en-US" sz="18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    Goutham </a:t>
            </a:r>
            <a:r>
              <a:rPr lang="en-US" sz="1800" dirty="0" err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Gandreddi</a:t>
            </a:r>
            <a:endParaRPr lang="en-US" sz="18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</a:t>
            </a:r>
          </a:p>
        </p:txBody>
      </p:sp>
    </p:spTree>
    <p:extLst>
      <p:ext uri="{BB962C8B-B14F-4D97-AF65-F5344CB8AC3E}">
        <p14:creationId xmlns:p14="http://schemas.microsoft.com/office/powerpoint/2010/main" xmlns="" val="39632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00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REDUCE:</a:t>
            </a:r>
            <a:endParaRPr lang="en-US" sz="3000" dirty="0">
              <a:solidFill>
                <a:srgbClr val="1F497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480"/>
            <a:ext cx="8229600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scalable and cost effective solution for massively parallel processing.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Hive, Pig and Scope have brought the large scale data analysis one step closer to common users by providing high level, developer friendly programming abstractions to MapReduce.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Hive is adopted as a scalable data warehousing solution in many enterprises including Facebook. </a:t>
            </a:r>
          </a:p>
        </p:txBody>
      </p:sp>
    </p:spTree>
    <p:extLst>
      <p:ext uri="{BB962C8B-B14F-4D97-AF65-F5344CB8AC3E}">
        <p14:creationId xmlns:p14="http://schemas.microsoft.com/office/powerpoint/2010/main" xmlns="" val="133799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600" dirty="0">
                <a:solidFill>
                  <a:srgbClr val="1F497D"/>
                </a:solidFill>
                <a:latin typeface="Arial"/>
                <a:cs typeface="Arial"/>
              </a:rPr>
              <a:t>PROBLEMS FOR SPATIAL PARTITIONING:</a:t>
            </a:r>
            <a:endParaRPr lang="en-US" sz="3600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MapReduce has limited query support.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Spatial Data Skew Problem: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imbalance of tasks &amp; Long response time.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Boundary Object Problem: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Incorrect query results if not handled properly.</a:t>
            </a:r>
          </a:p>
        </p:txBody>
      </p:sp>
    </p:spTree>
    <p:extLst>
      <p:ext uri="{BB962C8B-B14F-4D97-AF65-F5344CB8AC3E}">
        <p14:creationId xmlns:p14="http://schemas.microsoft.com/office/powerpoint/2010/main" xmlns="" val="168058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GOAL: HIGH PERFORMANCE SPATIAL QUERIES AND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 GIS (Geographic Information System) is a scalable and high performance spatial data warehousing system for running large scale spatial queries on Hadoop.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deliver Scalable, efficient, expressive spatial querying system to support analytical queries on large scale spatial data.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also provides Spatial Query Language (SQL) for workload specification.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1172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>
                <a:solidFill>
                  <a:srgbClr val="1F497D"/>
                </a:solidFill>
              </a:rPr>
              <a:t>OVERVIEW:</a:t>
            </a:r>
            <a:endParaRPr lang="en-US" sz="3600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CASES:</a:t>
            </a:r>
          </a:p>
          <a:p>
            <a:pPr marL="0" indent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aggregation queries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Fundamental spatial queries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spatial queries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spatial and feature queries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spatial pattern queries</a:t>
            </a:r>
          </a:p>
        </p:txBody>
      </p:sp>
    </p:spTree>
    <p:extLst>
      <p:ext uri="{BB962C8B-B14F-4D97-AF65-F5344CB8AC3E}">
        <p14:creationId xmlns:p14="http://schemas.microsoft.com/office/powerpoint/2010/main" xmlns="" val="239483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078" y="123809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METHODS: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950" y="1052897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 of spatial query processing on MapReduce: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Data/Space partitioning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 of partitioned data on HDFS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Pre-query processing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Tile based spatial query processing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Boundary object handling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Post-query processing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aggregation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storage on HDFS</a:t>
            </a:r>
          </a:p>
        </p:txBody>
      </p:sp>
    </p:spTree>
    <p:extLst>
      <p:ext uri="{BB962C8B-B14F-4D97-AF65-F5344CB8AC3E}">
        <p14:creationId xmlns:p14="http://schemas.microsoft.com/office/powerpoint/2010/main" xmlns="" val="240788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9982"/>
            <a:ext cx="8229600" cy="1143000"/>
          </a:xfrm>
        </p:spPr>
        <p:txBody>
          <a:bodyPr/>
          <a:lstStyle/>
          <a:p>
            <a:r>
              <a:rPr lang="en-IN" b="1" dirty="0" smtClean="0"/>
              <a:t>2</a:t>
            </a:r>
            <a:r>
              <a:rPr lang="en-IN" b="1" baseline="30000" dirty="0" smtClean="0"/>
              <a:t>nd</a:t>
            </a:r>
            <a:r>
              <a:rPr lang="en-IN" b="1" dirty="0" smtClean="0"/>
              <a:t> Part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078" y="38704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1F497D"/>
                </a:solidFill>
                <a:latin typeface="Arial"/>
                <a:cs typeface="Arial"/>
              </a:rPr>
              <a:t>Declarative Queries</a:t>
            </a:r>
            <a:endParaRPr lang="en-US" dirty="0">
              <a:solidFill>
                <a:srgbClr val="1F497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949" y="1717963"/>
            <a:ext cx="8408995" cy="4156363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Authors extended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HiveQL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SQL like query language to Hive, to provide a high-level and easy to use query interface to Hadoop-GIS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language inherits major operators and functions from ISO SQL/MM spatial, which are also implemented by major SDBMs.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spatial operations include spatial query operators, spatial functions and spatial data types.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776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078" y="38704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1F497D"/>
                </a:solidFill>
                <a:latin typeface="Arial"/>
                <a:cs typeface="Arial"/>
              </a:rPr>
              <a:t>Spatial Datatypes</a:t>
            </a:r>
            <a:endParaRPr lang="en-US" dirty="0">
              <a:solidFill>
                <a:srgbClr val="1F497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949" y="1717963"/>
            <a:ext cx="8408995" cy="415636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Currently supported spatial data types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Polygon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String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: </a:t>
            </a:r>
            <a:r>
              <a:rPr lang="en-US" sz="2400" dirty="0">
                <a:hlinkClick r:id="rId2"/>
              </a:rPr>
              <a:t>http://desktop.arcgis.com/en/arcmap/10.3/manage-data/geodatabases/feature-class-basics.htm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90219" y="2133600"/>
            <a:ext cx="3506056" cy="290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9376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078" y="38704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1F497D"/>
                </a:solidFill>
                <a:latin typeface="Arial"/>
                <a:cs typeface="Arial"/>
              </a:rPr>
              <a:t>Spatial Operators</a:t>
            </a:r>
            <a:endParaRPr lang="en-US" dirty="0">
              <a:solidFill>
                <a:srgbClr val="1F497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949" y="1717963"/>
            <a:ext cx="8408995" cy="415636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Topology based relationships like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 ST_INTERSECTS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Synopsis 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ST_Intersects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geometry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geometry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geomB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);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ST_CONTAINS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Synopsis 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ST_Contains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geometry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,geometry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geomB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);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ST_TOUCHES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Synopsis 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ST_Touches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geometry g1 ,geometry g2 );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Nearest neighbor operator : ST_KNN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5747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078" y="38704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1F497D"/>
                </a:solidFill>
                <a:latin typeface="Arial"/>
                <a:cs typeface="Arial"/>
              </a:rPr>
              <a:t>Spatial Functions</a:t>
            </a:r>
            <a:endParaRPr lang="en-US" dirty="0">
              <a:solidFill>
                <a:srgbClr val="1F497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949" y="1717963"/>
            <a:ext cx="8408995" cy="415636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Unary function ---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ST_AREA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Synopsis 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ST_Area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(geometry g1);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function ---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ST_DISTANCE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Synopsis 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ST_Distance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(geometry g1, geometry g2);  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 function ---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ST_UNION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Synopsis 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geometry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ST_Union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(geometry set g1field);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67160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endParaRPr lang="en-US" sz="3000" dirty="0">
              <a:solidFill>
                <a:srgbClr val="1F497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0D3DEF-C639-46CD-8DAC-7735AF754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https://www.google.com/search?q=spatial+big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xmlns="" id="{FF00CAAB-93CC-4B1C-BB19-8C35A5ECB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79379"/>
            <a:ext cx="7970362" cy="472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8182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949" y="1717963"/>
            <a:ext cx="8408995" cy="415636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: </a:t>
            </a:r>
            <a:r>
              <a:rPr lang="en-US" sz="2400" dirty="0">
                <a:hlinkClick r:id="rId2"/>
              </a:rPr>
              <a:t>http://desktop.arcgis.com/en/arcmap/10.3/manage-data/geodatabases/feature-class-basics.htm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7636" y="1593273"/>
            <a:ext cx="6733309" cy="299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682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078" y="38704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1F497D"/>
                </a:solidFill>
                <a:latin typeface="Arial"/>
                <a:cs typeface="Arial"/>
              </a:rPr>
              <a:t>Architecture of Hadoop-GIS</a:t>
            </a:r>
            <a:endParaRPr lang="en-US" dirty="0">
              <a:solidFill>
                <a:srgbClr val="1F497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949" y="1717963"/>
            <a:ext cx="8408995" cy="415636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2" descr="Image result for Hadoop GIS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2691" y="1460303"/>
            <a:ext cx="7079092" cy="441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721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078" y="38704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1F497D"/>
                </a:solidFill>
                <a:latin typeface="Arial"/>
                <a:cs typeface="Arial"/>
              </a:rPr>
              <a:t>Data Partitioning</a:t>
            </a:r>
            <a:endParaRPr lang="en-US" dirty="0">
              <a:solidFill>
                <a:srgbClr val="1F497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949" y="1717963"/>
            <a:ext cx="8408995" cy="415636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data partitioning is an essential and initial step to define, generate and represent partitioned data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Considerations of spatial data partitioning 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Avoid high density partitioned tiles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Handle boundary interesting objects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density partitioned tiles can be avoided by breaking high density tiles into smaller ones and Multiple assignment based approach used to handle boundary intersecting objects.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88505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949" y="1717963"/>
            <a:ext cx="8408995" cy="415636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https://carto.com/blog/tile-aggregation/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0992" y="1322227"/>
            <a:ext cx="6354907" cy="340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618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078" y="38704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1F497D"/>
                </a:solidFill>
                <a:latin typeface="Arial"/>
                <a:cs typeface="Arial"/>
              </a:rPr>
              <a:t>Query System</a:t>
            </a:r>
            <a:endParaRPr lang="en-US" dirty="0">
              <a:solidFill>
                <a:srgbClr val="1F497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949" y="1717963"/>
            <a:ext cx="8408995" cy="415636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language :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Users interact with the system by submitting SQL queries either from a command line or web interface.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translation :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HiveQL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Query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Abstract syntax tree  Logical plan  Operator tree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6440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078" y="38704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1F497D"/>
                </a:solidFill>
                <a:latin typeface="Arial"/>
                <a:cs typeface="Arial"/>
              </a:rPr>
              <a:t>RESQUE</a:t>
            </a:r>
            <a:endParaRPr lang="en-US" dirty="0">
              <a:solidFill>
                <a:srgbClr val="1F497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949" y="1717963"/>
            <a:ext cx="8408995" cy="415636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al-time 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patial 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uery 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ngine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Standalone spatial query engine with the following requirements: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variety of spatial queries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Parallelized on clusters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leverage existing indexing and query methods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RESQUE is fully optimized, supports data compression, and comes up with very low overhead of data loading.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9907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078" y="38704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1F497D"/>
                </a:solidFill>
                <a:latin typeface="Arial"/>
                <a:cs typeface="Arial"/>
              </a:rPr>
              <a:t>RESQUE contd..</a:t>
            </a:r>
            <a:endParaRPr lang="en-US" dirty="0">
              <a:solidFill>
                <a:srgbClr val="1F497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949" y="1717963"/>
            <a:ext cx="8408995" cy="415636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RESQUE is compiled as a shared library which can be easily deployed in a cluster environment.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Hadoop-GIS takes advantage of spatial access methods for query processing with two approaches: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Creates  global region based spatial indexes of partitioned tiles for HDFS files split filtering.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an indexing on demand approach by building tile based spatial indexes.</a:t>
            </a:r>
          </a:p>
        </p:txBody>
      </p:sp>
    </p:spTree>
    <p:extLst>
      <p:ext uri="{BB962C8B-B14F-4D97-AF65-F5344CB8AC3E}">
        <p14:creationId xmlns:p14="http://schemas.microsoft.com/office/powerpoint/2010/main" xmlns="" val="372063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078" y="38704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1F497D"/>
                </a:solidFill>
                <a:latin typeface="Arial"/>
                <a:cs typeface="Arial"/>
              </a:rPr>
              <a:t>Boundary Object Handling</a:t>
            </a:r>
            <a:endParaRPr lang="en-US" dirty="0">
              <a:solidFill>
                <a:srgbClr val="1F497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949" y="1717963"/>
            <a:ext cx="8408995" cy="4156363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 two approaches to handle boundary objects :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Multiple Assignment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Multiple Matching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multiple assignment, the partitioning step replicates boundary crossing objects and assigns them to multiple tiles.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multiple matching, partitioning step assigns as a boundary crossing object to a single tile, but the object may appear in multiple tile pairs for spatial joints.</a:t>
            </a:r>
          </a:p>
        </p:txBody>
      </p:sp>
    </p:spTree>
    <p:extLst>
      <p:ext uri="{BB962C8B-B14F-4D97-AF65-F5344CB8AC3E}">
        <p14:creationId xmlns:p14="http://schemas.microsoft.com/office/powerpoint/2010/main" xmlns="" val="105709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078" y="38704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1F497D"/>
                </a:solidFill>
                <a:latin typeface="Arial"/>
                <a:cs typeface="Arial"/>
              </a:rPr>
              <a:t>Contd..</a:t>
            </a:r>
            <a:endParaRPr lang="en-US" dirty="0">
              <a:solidFill>
                <a:srgbClr val="1F497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949" y="1717963"/>
            <a:ext cx="8408995" cy="4156363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disadvantage with Multiple matching is it could incur increase in both computation and I/O.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multiple assignment approach is simple to implement and fits nicely with 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programming model.</a:t>
            </a:r>
          </a:p>
        </p:txBody>
      </p:sp>
    </p:spTree>
    <p:extLst>
      <p:ext uri="{BB962C8B-B14F-4D97-AF65-F5344CB8AC3E}">
        <p14:creationId xmlns:p14="http://schemas.microsoft.com/office/powerpoint/2010/main" xmlns="" val="55632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078" y="387046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solidFill>
                  <a:srgbClr val="1F497D"/>
                </a:solidFill>
                <a:latin typeface="Arial"/>
                <a:cs typeface="Arial"/>
              </a:rPr>
              <a:t>MapReduce</a:t>
            </a:r>
            <a:r>
              <a:rPr lang="en-US" dirty="0">
                <a:solidFill>
                  <a:srgbClr val="1F497D"/>
                </a:solidFill>
                <a:latin typeface="Arial"/>
                <a:cs typeface="Arial"/>
              </a:rPr>
              <a:t> based parallel query execution </a:t>
            </a:r>
            <a:endParaRPr lang="en-US" dirty="0">
              <a:solidFill>
                <a:srgbClr val="1F497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949" y="1717963"/>
            <a:ext cx="8408995" cy="4156363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Implicit parallelization is used by leveraging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simplifies the development and query management on clusters.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Tile names or UID’s forms the key for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identifying spatial objects for tiles are performed in Mapping phase.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Depending upon query complexity,  spatial queries can be implemented as map functions, reduce functions or combination of both.</a:t>
            </a:r>
          </a:p>
        </p:txBody>
      </p:sp>
    </p:spTree>
    <p:extLst>
      <p:ext uri="{BB962C8B-B14F-4D97-AF65-F5344CB8AC3E}">
        <p14:creationId xmlns:p14="http://schemas.microsoft.com/office/powerpoint/2010/main" xmlns="" val="186994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00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TIME EXAMPLES:</a:t>
            </a:r>
            <a:endParaRPr lang="en-US" sz="3000" dirty="0">
              <a:solidFill>
                <a:srgbClr val="1F497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6058"/>
            <a:ext cx="8229600" cy="491010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PATHOLOGY IMAGING: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Source: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https://ktn-uk.co.uk/news/creating-a-network-of-digital-pathology-	imaging-and-ai-</a:t>
            </a:r>
            <a:r>
              <a:rPr lang="en-US" sz="20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centres</a:t>
            </a: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7A49A69-A5CC-4B83-ABE9-6ECAAF519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33" y="1851736"/>
            <a:ext cx="7367745" cy="321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639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078" y="38704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1F497D"/>
                </a:solidFill>
                <a:latin typeface="Arial"/>
                <a:cs typeface="Arial"/>
              </a:rPr>
              <a:t>Contd..</a:t>
            </a:r>
            <a:endParaRPr lang="en-US" dirty="0">
              <a:solidFill>
                <a:srgbClr val="1F497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949" y="1717963"/>
            <a:ext cx="8408995" cy="4156363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query types, different query pipelines are executed 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many spatial queries involve high complexity geometric computations, query parallelization through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significantly reduce query response time.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5874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078" y="38704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1F497D"/>
                </a:solidFill>
                <a:latin typeface="Arial"/>
                <a:cs typeface="Arial"/>
              </a:rPr>
              <a:t>Integration with Hive</a:t>
            </a:r>
            <a:endParaRPr lang="en-US" dirty="0">
              <a:solidFill>
                <a:srgbClr val="1F497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949" y="1717963"/>
            <a:ext cx="8408995" cy="4156363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/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support feature queries with a declarative query language, Hive is used, which provides SQL like language on top of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Extended Hive with spatial query support by extending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HiveQL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spatial constructs, spatial query engine, spatial query translation, and execution, with integration of spatial query engine into Hive query engine.</a:t>
            </a:r>
          </a:p>
        </p:txBody>
      </p:sp>
    </p:spTree>
    <p:extLst>
      <p:ext uri="{BB962C8B-B14F-4D97-AF65-F5344CB8AC3E}">
        <p14:creationId xmlns:p14="http://schemas.microsoft.com/office/powerpoint/2010/main" xmlns="" val="271371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9982"/>
            <a:ext cx="8229600" cy="1143000"/>
          </a:xfrm>
        </p:spPr>
        <p:txBody>
          <a:bodyPr/>
          <a:lstStyle/>
          <a:p>
            <a:r>
              <a:rPr lang="en-IN" b="1" dirty="0" smtClean="0"/>
              <a:t>3</a:t>
            </a:r>
            <a:r>
              <a:rPr lang="en-IN" b="1" baseline="30000" dirty="0" smtClean="0"/>
              <a:t>rd</a:t>
            </a:r>
            <a:r>
              <a:rPr lang="en-IN" b="1" dirty="0" smtClean="0"/>
              <a:t> Part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Real-Time Spatial Query Engine(RESQUE)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To support </a:t>
            </a:r>
            <a:r>
              <a:rPr lang="en-IN" sz="2000" b="1" i="1" dirty="0" smtClean="0">
                <a:latin typeface="Times New Roman" pitchFamily="18" charset="0"/>
                <a:cs typeface="Times New Roman" pitchFamily="18" charset="0"/>
              </a:rPr>
              <a:t>“High Performance spatial Queries”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Built Spatial Query Engine with the following capabilities:</a:t>
            </a:r>
          </a:p>
          <a:p>
            <a:pPr lvl="3">
              <a:buFont typeface="Wingdings" pitchFamily="2" charset="2"/>
              <a:buChar char="§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Effective spatial access methods</a:t>
            </a:r>
          </a:p>
          <a:p>
            <a:pPr lvl="3">
              <a:buFont typeface="Wingdings" pitchFamily="2" charset="2"/>
              <a:buChar char="§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Efficient spatial operators</a:t>
            </a:r>
          </a:p>
          <a:p>
            <a:pPr lvl="3">
              <a:buFont typeface="Wingdings" pitchFamily="2" charset="2"/>
              <a:buChar char="§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Query pipelines </a:t>
            </a:r>
          </a:p>
          <a:p>
            <a:pPr lvl="3">
              <a:buFont typeface="Wingdings" pitchFamily="2" charset="2"/>
              <a:buChar char="§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Able to run with decoupled spatial processing in a distributed computing environment.</a:t>
            </a:r>
          </a:p>
        </p:txBody>
      </p:sp>
    </p:spTree>
    <p:extLst>
      <p:ext uri="{BB962C8B-B14F-4D97-AF65-F5344CB8AC3E}">
        <p14:creationId xmlns:p14="http://schemas.microsoft.com/office/powerpoint/2010/main" xmlns="" val="150216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General Framework of Spatial Data processing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Spatial partitioning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Data staging and global indexing in HDFS</a:t>
            </a:r>
          </a:p>
          <a:p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Region based filtering based on region indexes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Foreach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tile in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input_region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 (parallel execution)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Tile based filtering based on tile indexes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Spatial Query Engine process the tiles //parallel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Post-query processing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Result is stored in HDFS</a:t>
            </a:r>
          </a:p>
        </p:txBody>
      </p:sp>
    </p:spTree>
    <p:extLst>
      <p:ext uri="{BB962C8B-B14F-4D97-AF65-F5344CB8AC3E}">
        <p14:creationId xmlns:p14="http://schemas.microsoft.com/office/powerpoint/2010/main" xmlns="" val="150216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Multi-level Spatial Indexing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23824"/>
          </a:xfrm>
        </p:spPr>
        <p:txBody>
          <a:bodyPr>
            <a:normAutofit/>
          </a:bodyPr>
          <a:lstStyle/>
          <a:p>
            <a:pPr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Using spatial Index to support “</a:t>
            </a:r>
            <a:r>
              <a:rPr lang="en-IN" sz="2000" b="1" i="1" dirty="0" smtClean="0">
                <a:latin typeface="Times New Roman" pitchFamily="18" charset="0"/>
                <a:cs typeface="Times New Roman" pitchFamily="18" charset="0"/>
              </a:rPr>
              <a:t>fast response spatial queries”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4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Global Spatial Indexing for regions and tiles</a:t>
            </a:r>
          </a:p>
          <a:p>
            <a:pPr lvl="4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On demand indexing for objects in tiles</a:t>
            </a:r>
          </a:p>
          <a:p>
            <a:pPr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Tests:</a:t>
            </a:r>
          </a:p>
          <a:p>
            <a:pPr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Show that index building time using RESQUE with R* Tree based join takes a very small fraction of the overall response time.</a:t>
            </a:r>
          </a:p>
          <a:p>
            <a:pPr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4">
              <a:buNone/>
            </a:pPr>
            <a:r>
              <a:rPr lang="en-IN" sz="8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50216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Hilbert R Tree ( Spatial Indexing )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223824"/>
          </a:xfrm>
        </p:spPr>
        <p:txBody>
          <a:bodyPr>
            <a:normAutofit/>
          </a:bodyPr>
          <a:lstStyle/>
          <a:p>
            <a:pPr marL="457200" indent="-457200"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7890" name="Picture 2" descr="Data rectangles organized in a Hilbert R-tre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150352"/>
            <a:ext cx="7969348" cy="4223824"/>
          </a:xfrm>
          <a:prstGeom prst="rect">
            <a:avLst/>
          </a:prstGeom>
          <a:noFill/>
        </p:spPr>
      </p:pic>
      <p:sp>
        <p:nvSpPr>
          <p:cNvPr id="5" name="Right Arrow 4"/>
          <p:cNvSpPr/>
          <p:nvPr/>
        </p:nvSpPr>
        <p:spPr>
          <a:xfrm>
            <a:off x="8189580" y="5346040"/>
            <a:ext cx="429412" cy="32977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5704797" y="5303836"/>
            <a:ext cx="2484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R Tree representation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xmlns="" val="150216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Spatial Indexing using R Tree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223824"/>
          </a:xfrm>
        </p:spPr>
        <p:txBody>
          <a:bodyPr>
            <a:normAutofit/>
          </a:bodyPr>
          <a:lstStyle/>
          <a:p>
            <a:pPr marL="457200" indent="-457200"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986" name="Picture 2" descr="Data rectangles organized in a Hilbert R-tre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1" y="1885118"/>
            <a:ext cx="6724356" cy="33339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0216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Multi-level </a:t>
            </a:r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patial Indexing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2382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Global spatial Index for regions and tiles:</a:t>
            </a:r>
          </a:p>
          <a:p>
            <a:pPr marL="1257300" lvl="2" indent="-457200">
              <a:buFont typeface="Arial" pitchFamily="34" charset="0"/>
              <a:buChar char="•"/>
            </a:pP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Facilitates region level data filtering ( Used to identify tiles)</a:t>
            </a:r>
          </a:p>
          <a:p>
            <a:pPr marL="1257300" lvl="2" indent="-457200">
              <a:buFont typeface="Arial" pitchFamily="34" charset="0"/>
              <a:buChar char="•"/>
            </a:pP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They are small due to their large data granularity</a:t>
            </a:r>
          </a:p>
          <a:p>
            <a:pPr marL="1257300" lvl="2" indent="-457200">
              <a:buFont typeface="Arial" pitchFamily="34" charset="0"/>
              <a:buChar char="•"/>
            </a:pP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Pre-generated and stored in HDFS</a:t>
            </a:r>
          </a:p>
          <a:p>
            <a:pPr marL="1257300" lvl="2" indent="-457200">
              <a:buFont typeface="Arial" pitchFamily="34" charset="0"/>
              <a:buChar char="•"/>
            </a:pP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Shared across cluster nodes through </a:t>
            </a:r>
            <a:r>
              <a:rPr lang="en-IN" sz="1800" dirty="0" err="1" smtClean="0">
                <a:latin typeface="Times New Roman" pitchFamily="18" charset="0"/>
                <a:cs typeface="Times New Roman" pitchFamily="18" charset="0"/>
              </a:rPr>
              <a:t>Hadoop</a:t>
            </a: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 distributed cache mechanism</a:t>
            </a:r>
            <a:endParaRPr lang="en-I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1257300" lvl="2" indent="-457200">
              <a:buNone/>
            </a:pPr>
            <a:endParaRPr lang="en-I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Dynamic Spatial index for objects in tiles: </a:t>
            </a:r>
          </a:p>
          <a:p>
            <a:pPr marL="1257300" lvl="2" indent="-457200"/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Used for page based spatial index search.</a:t>
            </a:r>
          </a:p>
          <a:p>
            <a:pPr marL="1257300" lvl="2" indent="-457200"/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These are built dynamically and stored in-memory</a:t>
            </a:r>
          </a:p>
          <a:p>
            <a:pPr marL="1257300" lvl="2" indent="-457200"/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Tests show that index building on modern hardware is not a major bottleneck in large scale spatial query processing.</a:t>
            </a:r>
          </a:p>
        </p:txBody>
      </p:sp>
    </p:spTree>
    <p:extLst>
      <p:ext uri="{BB962C8B-B14F-4D97-AF65-F5344CB8AC3E}">
        <p14:creationId xmlns:p14="http://schemas.microsoft.com/office/powerpoint/2010/main" xmlns="" val="150216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Multi-level Spatial Indexing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223824"/>
          </a:xfrm>
        </p:spPr>
        <p:txBody>
          <a:bodyPr>
            <a:normAutofit/>
          </a:bodyPr>
          <a:lstStyle/>
          <a:p>
            <a:pPr marL="457200" indent="-457200"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3534" y="1772529"/>
            <a:ext cx="7280472" cy="355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0216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178"/>
            <a:ext cx="8229600" cy="1143000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PATHOLOGY IMAGING: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solidFill>
                <a:srgbClr val="1F497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6058"/>
            <a:ext cx="8229600" cy="49101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Source: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https://ktn-uk.co.uk/news/creating-a-network-of-digital-pathology-	imaging-and-ai-</a:t>
            </a:r>
            <a:r>
              <a:rPr lang="en-US" sz="20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centres</a:t>
            </a: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02E1EB4-F117-4686-B737-10E2042EC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95" y="928766"/>
            <a:ext cx="8192210" cy="410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112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Spatial Query Workflows in RESQUE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23824"/>
          </a:xfrm>
        </p:spPr>
        <p:txBody>
          <a:bodyPr>
            <a:normAutofit/>
          </a:bodyPr>
          <a:lstStyle/>
          <a:p>
            <a:pPr marL="457200" indent="-457200"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Effective querying methods that can run in parallel in distributed computing environments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indent="-457200"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		–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Spatial join, multi-way join, containment, nearest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neighbor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, and can be extended</a:t>
            </a:r>
          </a:p>
          <a:p>
            <a:pPr marL="457200" indent="-457200"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None/>
            </a:pP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Spatial Query Pipelines:</a:t>
            </a:r>
          </a:p>
          <a:p>
            <a:pPr marL="457200" indent="-457200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Spatial Join workflow</a:t>
            </a:r>
          </a:p>
          <a:p>
            <a:pPr marL="457200" indent="-457200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Spatial containment workflow</a:t>
            </a:r>
          </a:p>
          <a:p>
            <a:pPr marL="457200" indent="-457200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Nearest neighbour queries workflow</a:t>
            </a:r>
          </a:p>
        </p:txBody>
      </p:sp>
    </p:spTree>
    <p:extLst>
      <p:ext uri="{BB962C8B-B14F-4D97-AF65-F5344CB8AC3E}">
        <p14:creationId xmlns:p14="http://schemas.microsoft.com/office/powerpoint/2010/main" xmlns="" val="150216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Spatial Join Workflow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223824"/>
          </a:xfrm>
        </p:spPr>
        <p:txBody>
          <a:bodyPr>
            <a:normAutofit/>
          </a:bodyPr>
          <a:lstStyle/>
          <a:p>
            <a:pPr marL="457200" indent="-457200"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Where two datasets in a tile are </a:t>
            </a: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“joined”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to find intersecting polygon objects:</a:t>
            </a:r>
          </a:p>
          <a:p>
            <a:pPr marL="457200" indent="-457200"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1714500" lvl="3" indent="-457200">
              <a:buFont typeface="Wingdings" pitchFamily="2" charset="2"/>
              <a:buChar char="§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Building bulk spatial Index for each dataset ( R* Tree)</a:t>
            </a:r>
          </a:p>
          <a:p>
            <a:pPr marL="1714500" lvl="3" indent="-457200">
              <a:buFont typeface="Wingdings" pitchFamily="2" charset="2"/>
              <a:buChar char="§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R* Tree files are stored in-memory</a:t>
            </a:r>
          </a:p>
          <a:p>
            <a:pPr marL="2171700" lvl="4" indent="-457200">
              <a:buFont typeface="Wingdings" pitchFamily="2" charset="2"/>
              <a:buChar char="§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Contains MBR’s in interior nodes</a:t>
            </a:r>
          </a:p>
          <a:p>
            <a:pPr marL="2171700" lvl="4" indent="-457200">
              <a:buFont typeface="Wingdings" pitchFamily="2" charset="2"/>
              <a:buChar char="§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Contains polygon objects in the leaf node</a:t>
            </a:r>
          </a:p>
          <a:p>
            <a:pPr marL="1714500" lvl="3" indent="-457200">
              <a:buFont typeface="Wingdings" pitchFamily="2" charset="2"/>
              <a:buChar char="§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Filtering on MBR </a:t>
            </a:r>
          </a:p>
          <a:p>
            <a:pPr marL="1714500" lvl="3" indent="-457200">
              <a:buFont typeface="Wingdings" pitchFamily="2" charset="2"/>
              <a:buChar char="§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Refinement on polygon pairs</a:t>
            </a:r>
          </a:p>
          <a:p>
            <a:pPr marL="1714500" lvl="3" indent="-457200">
              <a:buFont typeface="Wingdings" pitchFamily="2" charset="2"/>
              <a:buChar char="§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Measurement on intersected polygon pairs</a:t>
            </a:r>
          </a:p>
          <a:p>
            <a:pPr marL="2171700" lvl="4" indent="-457200">
              <a:buFont typeface="Wingdings" pitchFamily="2" charset="2"/>
              <a:buChar char="§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Ex: Overlap area ratio</a:t>
            </a:r>
          </a:p>
        </p:txBody>
      </p:sp>
    </p:spTree>
    <p:extLst>
      <p:ext uri="{BB962C8B-B14F-4D97-AF65-F5344CB8AC3E}">
        <p14:creationId xmlns:p14="http://schemas.microsoft.com/office/powerpoint/2010/main" xmlns="" val="150216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Spatial Join Workflow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23824"/>
          </a:xfrm>
        </p:spPr>
        <p:txBody>
          <a:bodyPr>
            <a:normAutofit/>
          </a:bodyPr>
          <a:lstStyle/>
          <a:p>
            <a:pPr marL="457200" indent="-457200"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An external file that holds a picture, illustration, etc.&#10;Object name is nihms-513565-f00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6264" y="1955409"/>
            <a:ext cx="7526216" cy="36716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0216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Spatial Join Workflow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23824"/>
          </a:xfrm>
        </p:spPr>
        <p:txBody>
          <a:bodyPr>
            <a:normAutofit/>
          </a:bodyPr>
          <a:lstStyle/>
          <a:p>
            <a:pPr marL="457200" indent="-457200"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4818" name="Picture 2" descr="An external file that holds a picture, illustration, etc.&#10;Object name is nihms-513565-f000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1" y="2205112"/>
            <a:ext cx="8229599" cy="25357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0216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Spatial Join Workflow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223824"/>
          </a:xfrm>
        </p:spPr>
        <p:txBody>
          <a:bodyPr>
            <a:normAutofit/>
          </a:bodyPr>
          <a:lstStyle/>
          <a:p>
            <a:pPr marL="457200" indent="-457200">
              <a:buNone/>
            </a:pPr>
            <a:endParaRPr lang="en-IN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None/>
            </a:pP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Index Optimization:</a:t>
            </a:r>
          </a:p>
          <a:p>
            <a:pPr marL="457200" indent="-457200">
              <a:buNone/>
            </a:pP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		</a:t>
            </a:r>
          </a:p>
          <a:p>
            <a:pPr marL="1257300" lvl="2" indent="-457200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Bulk – loading techniques are used</a:t>
            </a:r>
          </a:p>
          <a:p>
            <a:pPr marL="1257300" lvl="2" indent="-457200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To minimize number of pages  - page utilization ratio is set to 100%</a:t>
            </a:r>
          </a:p>
          <a:p>
            <a:pPr marL="1257300" lvl="2" indent="-457200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Using compression to reduce leaf node shape sizes </a:t>
            </a:r>
          </a:p>
          <a:p>
            <a:pPr marL="1714500" lvl="3" indent="-457200"/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Compact chain code based representation</a:t>
            </a:r>
          </a:p>
          <a:p>
            <a:pPr marL="1714500" lvl="3" indent="-457200"/>
            <a:endParaRPr lang="en-IN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1714500" lvl="3" indent="-457200"/>
            <a:endParaRPr lang="en-IN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Simple Chain code compression approach can save 40% space for pathology imaging use case</a:t>
            </a:r>
          </a:p>
        </p:txBody>
      </p:sp>
    </p:spTree>
    <p:extLst>
      <p:ext uri="{BB962C8B-B14F-4D97-AF65-F5344CB8AC3E}">
        <p14:creationId xmlns:p14="http://schemas.microsoft.com/office/powerpoint/2010/main" xmlns="" val="150216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Spatial Join Workflow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223824"/>
          </a:xfrm>
        </p:spPr>
        <p:txBody>
          <a:bodyPr>
            <a:normAutofit/>
          </a:bodyPr>
          <a:lstStyle/>
          <a:p>
            <a:pPr marL="457200" indent="-457200">
              <a:buNone/>
            </a:pPr>
            <a:endParaRPr lang="en-IN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None/>
            </a:pP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Spatial Refinement and Measurement:</a:t>
            </a:r>
          </a:p>
          <a:p>
            <a:pPr marL="457200" indent="-457200">
              <a:buNone/>
            </a:pPr>
            <a:endParaRPr lang="en-IN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None/>
            </a:pP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For each pair of mark-up polygons whose MBR’s intersect – precise geometric computation algorithm ( is used to validate Intersection)</a:t>
            </a:r>
          </a:p>
          <a:p>
            <a:pPr marL="457200" indent="-457200">
              <a:buNone/>
            </a:pPr>
            <a:endParaRPr lang="en-IN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None/>
            </a:pPr>
            <a:endParaRPr lang="en-IN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Spatial Refinement cost &gt; query execution cost </a:t>
            </a:r>
          </a:p>
          <a:p>
            <a:pPr marL="457200" indent="-457200"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this could be accelerated through GPU based approach ( In future work)</a:t>
            </a:r>
          </a:p>
        </p:txBody>
      </p:sp>
    </p:spTree>
    <p:extLst>
      <p:ext uri="{BB962C8B-B14F-4D97-AF65-F5344CB8AC3E}">
        <p14:creationId xmlns:p14="http://schemas.microsoft.com/office/powerpoint/2010/main" xmlns="" val="150216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Spatial Containment Workflow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223824"/>
          </a:xfrm>
        </p:spPr>
        <p:txBody>
          <a:bodyPr>
            <a:normAutofit/>
          </a:bodyPr>
          <a:lstStyle/>
          <a:p>
            <a:pPr marL="457200" indent="-457200"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1257300" lvl="2" indent="-457200">
              <a:buFont typeface="Arial" pitchFamily="34" charset="0"/>
              <a:buChar char="•"/>
            </a:pP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Query range may span only a single tile or multiple tiles.</a:t>
            </a:r>
          </a:p>
          <a:p>
            <a:pPr marL="1257300" lvl="2" indent="-457200">
              <a:buFont typeface="Arial" pitchFamily="34" charset="0"/>
              <a:buChar char="•"/>
            </a:pPr>
            <a:r>
              <a:rPr lang="en-IN" sz="2200" b="1" dirty="0" smtClean="0">
                <a:latin typeface="Times New Roman" pitchFamily="18" charset="0"/>
                <a:cs typeface="Times New Roman" pitchFamily="18" charset="0"/>
              </a:rPr>
              <a:t>Step1: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Identify list of intersecting tiles ( using Global spatial Index tree)</a:t>
            </a:r>
          </a:p>
          <a:p>
            <a:pPr marL="1257300" lvl="2" indent="-457200">
              <a:buFont typeface="Arial" pitchFamily="34" charset="0"/>
              <a:buChar char="•"/>
            </a:pPr>
            <a:r>
              <a:rPr lang="en-IN" sz="2200" b="1" dirty="0" smtClean="0">
                <a:latin typeface="Times New Roman" pitchFamily="18" charset="0"/>
                <a:cs typeface="Times New Roman" pitchFamily="18" charset="0"/>
              </a:rPr>
              <a:t>Step2: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the tiles whose MBRs intersect with the query range will then be further processed ( using single dynamic index )</a:t>
            </a:r>
          </a:p>
          <a:p>
            <a:pPr marL="1714500" lvl="3" indent="-457200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Examples: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Given a small shape – find whether it lies in the tile.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Given a point – find the containing objects in the tile.</a:t>
            </a:r>
          </a:p>
        </p:txBody>
      </p:sp>
    </p:spTree>
    <p:extLst>
      <p:ext uri="{BB962C8B-B14F-4D97-AF65-F5344CB8AC3E}">
        <p14:creationId xmlns:p14="http://schemas.microsoft.com/office/powerpoint/2010/main" xmlns="" val="150216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Nearest </a:t>
            </a:r>
            <a:r>
              <a:rPr lang="en-IN" sz="3200" b="1" dirty="0" err="1" smtClean="0">
                <a:latin typeface="Times New Roman" pitchFamily="18" charset="0"/>
                <a:cs typeface="Times New Roman" pitchFamily="18" charset="0"/>
              </a:rPr>
              <a:t>Neighbor</a:t>
            </a:r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 Query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223824"/>
          </a:xfrm>
        </p:spPr>
        <p:txBody>
          <a:bodyPr>
            <a:normAutofit/>
          </a:bodyPr>
          <a:lstStyle/>
          <a:p>
            <a:pPr marL="457200" indent="-457200"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example query for a pathologist is </a:t>
            </a: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“for each cell, return nearest blood vessels and the </a:t>
            </a: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distances</a:t>
            </a: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”.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 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Spatial access methods are widely used to support point NN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queries</a:t>
            </a:r>
          </a:p>
          <a:p>
            <a:pPr marL="457200" indent="-457200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They provided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two algorithms for efficient nearest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neighbor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query support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257300" lvl="2" indent="-457200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NN Search with R*-Tree</a:t>
            </a:r>
          </a:p>
          <a:p>
            <a:pPr marL="1257300" lvl="2" indent="-457200"/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Voronoi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Diagram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0216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NN Search with R* Tree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223824"/>
          </a:xfrm>
        </p:spPr>
        <p:txBody>
          <a:bodyPr>
            <a:normAutofit/>
          </a:bodyPr>
          <a:lstStyle/>
          <a:p>
            <a:pPr marL="457200" indent="-457200"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Tile based partitioning is not applicable in this case:</a:t>
            </a:r>
          </a:p>
          <a:p>
            <a:pPr marL="457200" indent="-457200"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After such partition NN of one object may reside in other tile- So if they are processed independently we may not get correct result</a:t>
            </a:r>
          </a:p>
          <a:p>
            <a:pPr marL="457200" indent="-457200"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Multiple ways to solve this:</a:t>
            </a:r>
          </a:p>
          <a:p>
            <a:pPr marL="457200" indent="-457200">
              <a:buAutoNum type="arabicParenR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Process query in multiple passes</a:t>
            </a:r>
          </a:p>
          <a:p>
            <a:pPr marL="857250" lvl="1" indent="-457200">
              <a:buAutoNum type="arabicParenR"/>
            </a:pP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Index building process is initiated</a:t>
            </a:r>
          </a:p>
          <a:p>
            <a:pPr marL="857250" lvl="1" indent="-457200">
              <a:buAutoNum type="arabicParenR"/>
            </a:pP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Partial indexes from above are merged and replicated across nodes</a:t>
            </a:r>
          </a:p>
          <a:p>
            <a:pPr marL="857250" lvl="1" indent="-457200">
              <a:buAutoNum type="arabicParenR"/>
            </a:pP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Each  node gather enough information to answer the 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query</a:t>
            </a:r>
          </a:p>
          <a:p>
            <a:pPr marL="857250" lvl="1" indent="-457200"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AutoNum type="arabicParenR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Source objects are partitioned and target objects are replicated</a:t>
            </a:r>
          </a:p>
          <a:p>
            <a:pPr marL="457200" indent="-457200">
              <a:buAutoNum type="arabicParenR"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0216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NN Search with R* Tree: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223824"/>
          </a:xfrm>
        </p:spPr>
        <p:txBody>
          <a:bodyPr>
            <a:normAutofit/>
          </a:bodyPr>
          <a:lstStyle/>
          <a:p>
            <a:pPr marL="457200" indent="-457200"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2868" y="1417638"/>
            <a:ext cx="4937760" cy="4223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0216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BASED SOCIAL NETWORKS: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solidFill>
                <a:srgbClr val="1F497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6058"/>
            <a:ext cx="8229600" cy="49101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https://www.google.com/search?q=location+based+social+network&amp;rl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DF4EA67-8A00-4D1B-8AB2-1CA460D3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55" y="1216058"/>
            <a:ext cx="6984460" cy="360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6176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9982"/>
            <a:ext cx="8229600" cy="1143000"/>
          </a:xfrm>
        </p:spPr>
        <p:txBody>
          <a:bodyPr/>
          <a:lstStyle/>
          <a:p>
            <a:r>
              <a:rPr lang="en-IN" b="1" dirty="0" smtClean="0"/>
              <a:t>4</a:t>
            </a:r>
            <a:r>
              <a:rPr lang="en-IN" b="1" baseline="30000" dirty="0" smtClean="0"/>
              <a:t>th</a:t>
            </a:r>
            <a:r>
              <a:rPr lang="en-IN" b="1" dirty="0" smtClean="0"/>
              <a:t> Part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BASED SPATIAL QUERY       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/>
              <a:t>RESQUE  provides a core query engine to </a:t>
            </a:r>
          </a:p>
          <a:p>
            <a:pPr marL="0" indent="0">
              <a:buNone/>
            </a:pPr>
            <a:r>
              <a:rPr lang="en-US" sz="3200" dirty="0" smtClean="0"/>
              <a:t>support spatial queries which enables us to </a:t>
            </a:r>
          </a:p>
          <a:p>
            <a:pPr marL="0" indent="0">
              <a:buNone/>
            </a:pPr>
            <a:r>
              <a:rPr lang="en-US" sz="3200" dirty="0" smtClean="0"/>
              <a:t>develop high performance large scale spatial  query  processing based on MapReduce        Framework.</a:t>
            </a:r>
          </a:p>
        </p:txBody>
      </p:sp>
    </p:spTree>
    <p:extLst>
      <p:ext uri="{BB962C8B-B14F-4D97-AF65-F5344CB8AC3E}">
        <p14:creationId xmlns:p14="http://schemas.microsoft.com/office/powerpoint/2010/main" xmlns="" val="122023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 smtClean="0"/>
              <a:t>Our Approach is based on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1)Spatial Data Partitioning</a:t>
            </a:r>
          </a:p>
          <a:p>
            <a:pPr marL="0" indent="0">
              <a:buNone/>
            </a:pPr>
            <a:r>
              <a:rPr lang="en-US" sz="3200" dirty="0" smtClean="0"/>
              <a:t>2)Tile based spatial query processing with</a:t>
            </a:r>
          </a:p>
          <a:p>
            <a:pPr marL="0" indent="0">
              <a:buNone/>
            </a:pPr>
            <a:r>
              <a:rPr lang="en-US" sz="3200" dirty="0" smtClean="0"/>
              <a:t>MapReduce</a:t>
            </a:r>
          </a:p>
          <a:p>
            <a:pPr marL="0" indent="0">
              <a:buNone/>
            </a:pPr>
            <a:r>
              <a:rPr lang="en-US" sz="3200" dirty="0" smtClean="0"/>
              <a:t>3)Normalization for tile Boundary Objects.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235248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DATA PARTITIONING AND 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 smtClean="0"/>
              <a:t>Purpose of Spatial Data Partitioning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1)Two Dimensional Data Partitioning</a:t>
            </a:r>
          </a:p>
          <a:p>
            <a:pPr marL="0" indent="0">
              <a:buNone/>
            </a:pPr>
            <a:r>
              <a:rPr lang="en-US" sz="3200" dirty="0" smtClean="0"/>
              <a:t>2)Generates set of Tiles</a:t>
            </a:r>
          </a:p>
          <a:p>
            <a:pPr marL="0" indent="0">
              <a:buNone/>
            </a:pPr>
            <a:r>
              <a:rPr lang="en-US" sz="3200" dirty="0" smtClean="0"/>
              <a:t>Which become a processing unit for querying</a:t>
            </a:r>
          </a:p>
          <a:p>
            <a:pPr marL="0" indent="0">
              <a:buNone/>
            </a:pPr>
            <a:r>
              <a:rPr lang="en-US" sz="3200" dirty="0" smtClean="0"/>
              <a:t>Tasks.</a:t>
            </a:r>
          </a:p>
        </p:txBody>
      </p:sp>
    </p:spTree>
    <p:extLst>
      <p:ext uri="{BB962C8B-B14F-4D97-AF65-F5344CB8AC3E}">
        <p14:creationId xmlns:p14="http://schemas.microsoft.com/office/powerpoint/2010/main" xmlns="" val="289216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3)Spatial Partitioning provides computational </a:t>
            </a:r>
          </a:p>
          <a:p>
            <a:pPr marL="0" indent="0">
              <a:buNone/>
            </a:pPr>
            <a:r>
              <a:rPr lang="en-US" sz="3200" dirty="0" smtClean="0"/>
              <a:t>Parallelization.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4)Could be helpful to mitigate spatial data </a:t>
            </a:r>
          </a:p>
          <a:p>
            <a:pPr marL="0" indent="0">
              <a:buNone/>
            </a:pPr>
            <a:r>
              <a:rPr lang="en-US" sz="3200" dirty="0" smtClean="0"/>
              <a:t>Skew.</a:t>
            </a:r>
          </a:p>
        </p:txBody>
      </p:sp>
    </p:spTree>
    <p:extLst>
      <p:ext uri="{BB962C8B-B14F-4D97-AF65-F5344CB8AC3E}">
        <p14:creationId xmlns:p14="http://schemas.microsoft.com/office/powerpoint/2010/main" xmlns="" val="154750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Skew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Data skew primarily refers to a non uniform distribution in a </a:t>
            </a:r>
            <a:r>
              <a:rPr lang="en-US" sz="3200" dirty="0" smtClean="0"/>
              <a:t>dataset.</a:t>
            </a:r>
          </a:p>
          <a:p>
            <a:r>
              <a:rPr lang="en-US" sz="3200" dirty="0"/>
              <a:t>The direct impact of data skew on parallel execution of complex database queries is a </a:t>
            </a:r>
            <a:r>
              <a:rPr lang="en-US" sz="3200" b="1" dirty="0"/>
              <a:t>poor load balancing </a:t>
            </a:r>
            <a:r>
              <a:rPr lang="en-US" sz="3200" dirty="0"/>
              <a:t>leading to </a:t>
            </a:r>
            <a:r>
              <a:rPr lang="en-US" sz="3200" b="1" dirty="0"/>
              <a:t>high response time.</a:t>
            </a:r>
          </a:p>
        </p:txBody>
      </p:sp>
    </p:spTree>
    <p:extLst>
      <p:ext uri="{BB962C8B-B14F-4D97-AF65-F5344CB8AC3E}">
        <p14:creationId xmlns:p14="http://schemas.microsoft.com/office/powerpoint/2010/main" xmlns="" val="42076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r>
              <a:rPr lang="en-US" sz="3200" dirty="0" smtClean="0"/>
              <a:t>If </a:t>
            </a:r>
            <a:r>
              <a:rPr lang="en-US" sz="3200" dirty="0"/>
              <a:t>there is a parallel spatial query processing based on </a:t>
            </a:r>
            <a:r>
              <a:rPr lang="en-US" sz="3200" dirty="0" smtClean="0"/>
              <a:t>tiles such </a:t>
            </a:r>
            <a:r>
              <a:rPr lang="en-US" sz="3200" dirty="0"/>
              <a:t>large skewed tile could significantly increase the response time due to the straggling tiles.</a:t>
            </a:r>
          </a:p>
        </p:txBody>
      </p:sp>
    </p:spTree>
    <p:extLst>
      <p:ext uri="{BB962C8B-B14F-4D97-AF65-F5344CB8AC3E}">
        <p14:creationId xmlns:p14="http://schemas.microsoft.com/office/powerpoint/2010/main" xmlns="" val="319531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So, in-order to balance the tasks we provide Map-Reduce for Spatial Data Partitioning.</a:t>
            </a:r>
          </a:p>
          <a:p>
            <a:endParaRPr lang="en-US" sz="3200" dirty="0" smtClean="0"/>
          </a:p>
          <a:p>
            <a:r>
              <a:rPr lang="en-US" sz="3200" dirty="0" smtClean="0"/>
              <a:t>By recursive partitioning approach it balances the tasks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270515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made before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 smtClean="0"/>
              <a:t>Pre-Partitioned tile set </a:t>
            </a:r>
            <a:r>
              <a:rPr lang="en-US" sz="3200" dirty="0" smtClean="0"/>
              <a:t>with fixed grid size , which is useful for imaging analysis</a:t>
            </a:r>
          </a:p>
          <a:p>
            <a:pPr marL="0" indent="0">
              <a:buNone/>
            </a:pPr>
            <a:r>
              <a:rPr lang="en-US" sz="3200" dirty="0" smtClean="0"/>
              <a:t>                        Or</a:t>
            </a:r>
          </a:p>
          <a:p>
            <a:pPr marL="0" indent="0">
              <a:buNone/>
            </a:pPr>
            <a:r>
              <a:rPr lang="en-US" sz="3200" dirty="0" smtClean="0"/>
              <a:t>  </a:t>
            </a:r>
            <a:r>
              <a:rPr lang="en-US" sz="3200" b="1" dirty="0" smtClean="0"/>
              <a:t>Pre-Generate </a:t>
            </a:r>
            <a:r>
              <a:rPr lang="en-US" sz="3200" dirty="0" smtClean="0"/>
              <a:t>fixed grid based tile set if </a:t>
            </a:r>
            <a:r>
              <a:rPr lang="en-US" sz="3200" b="1" dirty="0" smtClean="0"/>
              <a:t>no </a:t>
            </a:r>
          </a:p>
          <a:p>
            <a:pPr marL="0" indent="0">
              <a:buNone/>
            </a:pPr>
            <a:r>
              <a:rPr lang="en-US" sz="3200" b="1" dirty="0" smtClean="0"/>
              <a:t>  Partition exists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182243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C-max threshold as </a:t>
            </a:r>
            <a:r>
              <a:rPr lang="en-US" sz="3200" dirty="0"/>
              <a:t>the maximal count of objects allowed in a </a:t>
            </a:r>
            <a:r>
              <a:rPr lang="en-US" sz="3200" dirty="0" smtClean="0"/>
              <a:t>tile.</a:t>
            </a:r>
          </a:p>
          <a:p>
            <a:endParaRPr lang="en-US" sz="3200" dirty="0" smtClean="0"/>
          </a:p>
          <a:p>
            <a:r>
              <a:rPr lang="en-US" sz="3200" dirty="0"/>
              <a:t>This process is repeated until all tiles have counts below than </a:t>
            </a:r>
            <a:r>
              <a:rPr lang="en-US" sz="3200" dirty="0" smtClean="0"/>
              <a:t>C-max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68408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endParaRPr lang="en-US" sz="3000" dirty="0">
              <a:solidFill>
                <a:srgbClr val="1F497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6058"/>
            <a:ext cx="8229600" cy="491010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BIOMEDICAL APPLICATIONS: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Fig:	High Performance spatial query system for Large scale spatial 				imaging data	</a:t>
            </a:r>
          </a:p>
          <a:p>
            <a:pPr marL="0" indent="0" algn="ctr">
              <a:buNone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://www.google.com/search?rlzHigh+Performance+spatial+query+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sys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+for+Large+scale+spatial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27378F0-1620-4120-8759-A2498F67E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13" y="1703045"/>
            <a:ext cx="5599522" cy="279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5508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200" dirty="0"/>
              <a:t>After partitioning, each object in a tile is assigned a corresponding tile </a:t>
            </a:r>
            <a:r>
              <a:rPr lang="en-US" sz="3200" dirty="0" smtClean="0"/>
              <a:t>UID(Unique </a:t>
            </a:r>
          </a:p>
          <a:p>
            <a:pPr marL="0" indent="0">
              <a:buNone/>
            </a:pPr>
            <a:r>
              <a:rPr lang="en-US" sz="3200" dirty="0" smtClean="0"/>
              <a:t>Identity)</a:t>
            </a:r>
          </a:p>
          <a:p>
            <a:pPr marL="0" indent="0">
              <a:buNone/>
            </a:pPr>
            <a:r>
              <a:rPr lang="en-US" sz="3200" dirty="0" smtClean="0"/>
              <a:t>The MBR (Master Boot Record)( data of Partitioned tiles) of tiles are </a:t>
            </a:r>
          </a:p>
          <a:p>
            <a:pPr marL="0" indent="0">
              <a:buNone/>
            </a:pPr>
            <a:r>
              <a:rPr lang="en-US" sz="3200" dirty="0"/>
              <a:t>m</a:t>
            </a:r>
            <a:r>
              <a:rPr lang="en-US" sz="3200" dirty="0" smtClean="0"/>
              <a:t>aintained in a global spatial index.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360437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/>
              <a:t>Each </a:t>
            </a:r>
            <a:r>
              <a:rPr lang="en-US" sz="3200" dirty="0"/>
              <a:t>dataset of a different type will have its own separate partitioning</a:t>
            </a:r>
            <a:r>
              <a:rPr lang="en-US" sz="3200" dirty="0" smtClean="0"/>
              <a:t>.</a:t>
            </a:r>
          </a:p>
          <a:p>
            <a:endParaRPr lang="en-US" sz="3200" dirty="0" smtClean="0"/>
          </a:p>
          <a:p>
            <a:r>
              <a:rPr lang="en-US" sz="3200" dirty="0" smtClean="0"/>
              <a:t>Partitioning </a:t>
            </a:r>
            <a:r>
              <a:rPr lang="en-US" sz="3200" dirty="0"/>
              <a:t>is considered together for all these datasets based on combined object count</a:t>
            </a:r>
          </a:p>
        </p:txBody>
      </p:sp>
    </p:spTree>
    <p:extLst>
      <p:ext uri="{BB962C8B-B14F-4D97-AF65-F5344CB8AC3E}">
        <p14:creationId xmlns:p14="http://schemas.microsoft.com/office/powerpoint/2010/main" xmlns="" val="8452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/>
              <a:t>Large number of small files leads to deteriorated performance for MapReduce due </a:t>
            </a:r>
            <a:r>
              <a:rPr lang="en-US" sz="2800" dirty="0" smtClean="0"/>
              <a:t>to</a:t>
            </a:r>
          </a:p>
          <a:p>
            <a:pPr marL="0" indent="0">
              <a:buNone/>
            </a:pPr>
            <a:r>
              <a:rPr lang="en-US" sz="2800" dirty="0" smtClean="0"/>
              <a:t>1)First</a:t>
            </a:r>
            <a:r>
              <a:rPr lang="en-US" sz="2800" dirty="0"/>
              <a:t>, each file block </a:t>
            </a:r>
            <a:r>
              <a:rPr lang="en-US" sz="2800" b="1" dirty="0"/>
              <a:t>consumes</a:t>
            </a:r>
            <a:r>
              <a:rPr lang="en-US" sz="2800" dirty="0"/>
              <a:t> certain amount of main </a:t>
            </a:r>
            <a:r>
              <a:rPr lang="en-US" sz="2800" b="1" dirty="0"/>
              <a:t>memory</a:t>
            </a:r>
            <a:r>
              <a:rPr lang="en-US" sz="2800" dirty="0"/>
              <a:t> on the </a:t>
            </a:r>
            <a:r>
              <a:rPr lang="en-US" sz="2800" b="1" dirty="0"/>
              <a:t>cluster </a:t>
            </a:r>
            <a:r>
              <a:rPr lang="en-US" sz="2800" b="1" dirty="0" smtClean="0"/>
              <a:t>name-node </a:t>
            </a:r>
            <a:r>
              <a:rPr lang="en-US" sz="2800" dirty="0"/>
              <a:t>and this directly compromises </a:t>
            </a:r>
            <a:r>
              <a:rPr lang="en-US" sz="2800" b="1" dirty="0"/>
              <a:t>cluster scalability and disaster recoverability</a:t>
            </a:r>
            <a:r>
              <a:rPr lang="en-US" sz="2800" b="1" dirty="0" smtClean="0"/>
              <a:t>.</a:t>
            </a:r>
          </a:p>
          <a:p>
            <a:pPr marL="0" indent="0">
              <a:buNone/>
            </a:pPr>
            <a:r>
              <a:rPr lang="en-US" sz="2800" dirty="0" smtClean="0"/>
              <a:t>2)Second</a:t>
            </a:r>
            <a:r>
              <a:rPr lang="en-US" sz="2800" dirty="0"/>
              <a:t>, in the Map phase, the large number of blocks for small files leads to “</a:t>
            </a:r>
            <a:r>
              <a:rPr lang="en-US" sz="2800" b="1" dirty="0"/>
              <a:t>large number of small map tasks”</a:t>
            </a:r>
            <a:r>
              <a:rPr lang="en-US" sz="2800" dirty="0"/>
              <a:t> which has significant </a:t>
            </a:r>
            <a:r>
              <a:rPr lang="en-US" sz="2800" b="1" dirty="0"/>
              <a:t>task-startup overhead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00970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For objects across tile boundaries, we take the multiple assignment </a:t>
            </a:r>
            <a:r>
              <a:rPr lang="en-US" sz="2400" dirty="0" smtClean="0"/>
              <a:t>approach, such </a:t>
            </a:r>
            <a:r>
              <a:rPr lang="en-US" sz="2400" dirty="0"/>
              <a:t>boundary objects may participate in multiple query tasks which </a:t>
            </a:r>
            <a:r>
              <a:rPr lang="en-US" sz="2400" dirty="0" smtClean="0"/>
              <a:t>could lead </a:t>
            </a:r>
            <a:r>
              <a:rPr lang="en-US" sz="2400" dirty="0"/>
              <a:t>to incorrect query results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Therefore, the query results are normalized through an additional boundary handling process in which results are rectified </a:t>
            </a:r>
            <a:r>
              <a:rPr lang="en-US" sz="2400" dirty="0" smtClean="0"/>
              <a:t>. </a:t>
            </a:r>
            <a:r>
              <a:rPr lang="en-US" sz="2400" dirty="0"/>
              <a:t>While this method will incur redundancy on object storage, the ratio of boundary objects is usually small</a:t>
            </a:r>
          </a:p>
        </p:txBody>
      </p:sp>
    </p:spTree>
    <p:extLst>
      <p:ext uri="{BB962C8B-B14F-4D97-AF65-F5344CB8AC3E}">
        <p14:creationId xmlns:p14="http://schemas.microsoft.com/office/powerpoint/2010/main" xmlns="" val="82146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Join with MapReduce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800" dirty="0"/>
              <a:t>As spatial join is </a:t>
            </a:r>
            <a:r>
              <a:rPr lang="en-US" sz="2800" dirty="0" smtClean="0"/>
              <a:t> </a:t>
            </a:r>
            <a:r>
              <a:rPr lang="en-US" sz="2800" dirty="0"/>
              <a:t>the most commonly used and costly </a:t>
            </a:r>
            <a:r>
              <a:rPr lang="en-US" sz="2800" dirty="0" smtClean="0"/>
              <a:t>queries, we discuss </a:t>
            </a:r>
            <a:r>
              <a:rPr lang="en-US" sz="2800" dirty="0"/>
              <a:t>how to map spatial join queries into MapReduce computing model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An </a:t>
            </a:r>
            <a:r>
              <a:rPr lang="en-US" sz="2800" dirty="0"/>
              <a:t>example spatial join query for spatial cross-matching in </a:t>
            </a:r>
            <a:r>
              <a:rPr lang="en-US" sz="2800" dirty="0" smtClean="0"/>
              <a:t>SQL</a:t>
            </a:r>
            <a:r>
              <a:rPr lang="en-US" sz="2800" dirty="0"/>
              <a:t>.</a:t>
            </a:r>
            <a:r>
              <a:rPr lang="en-US" sz="2800" dirty="0" smtClean="0"/>
              <a:t> </a:t>
            </a:r>
            <a:r>
              <a:rPr lang="en-US" sz="2800" dirty="0"/>
              <a:t>This query finds all intersecting polygon pairs between two result sets generated from an image by two different methods, and compute the overlap ratios (intersection-to-union ratios) and centroid distances of the </a:t>
            </a:r>
            <a:r>
              <a:rPr lang="en-US" sz="2800" dirty="0" smtClean="0"/>
              <a:t>pairs.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84803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spatial join (cross-matching) query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</a:p>
          <a:p>
            <a:r>
              <a:rPr lang="en-US" dirty="0"/>
              <a:t> </a:t>
            </a:r>
            <a:r>
              <a:rPr lang="en-US" dirty="0" smtClean="0"/>
              <a:t>      ST_AREA(ST_INTERSECTION(ta.polygon, tb.polygon))/</a:t>
            </a:r>
          </a:p>
          <a:p>
            <a:r>
              <a:rPr lang="en-US" dirty="0" smtClean="0"/>
              <a:t>         ST_AREA(ST_UNION(ta.polygon, tb.polygon</a:t>
            </a:r>
            <a:r>
              <a:rPr lang="en-US" dirty="0"/>
              <a:t>)) AS ratio,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ST_DISTANCE(ST_CENTROID(tb.polygon</a:t>
            </a:r>
            <a:r>
              <a:rPr lang="en-US" dirty="0"/>
              <a:t>),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</a:t>
            </a:r>
            <a:r>
              <a:rPr lang="en-US" dirty="0"/>
              <a:t>ST_CENTROID(ta.polygon)) AS distance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FROM </a:t>
            </a:r>
            <a:r>
              <a:rPr lang="en-US" dirty="0"/>
              <a:t>markup_polygon ta JOIN markup_polygon tb </a:t>
            </a:r>
            <a:r>
              <a:rPr lang="en-US" dirty="0" smtClean="0"/>
              <a:t>ON</a:t>
            </a:r>
          </a:p>
          <a:p>
            <a:r>
              <a:rPr lang="en-US" dirty="0" smtClean="0"/>
              <a:t>      </a:t>
            </a:r>
            <a:r>
              <a:rPr lang="en-US" dirty="0"/>
              <a:t>ST_INTERSECTS(ta.polygon, tb.polygon) = TRUE </a:t>
            </a:r>
            <a:endParaRPr lang="en-US" dirty="0" smtClean="0"/>
          </a:p>
          <a:p>
            <a:r>
              <a:rPr lang="en-US" dirty="0" smtClean="0"/>
              <a:t>WHERE </a:t>
            </a:r>
            <a:r>
              <a:rPr lang="en-US" dirty="0"/>
              <a:t>ta.algrithm_uid=’A1’ AND tb.algrithm_uid=’A2’</a:t>
            </a:r>
          </a:p>
        </p:txBody>
      </p:sp>
    </p:spTree>
    <p:extLst>
      <p:ext uri="{BB962C8B-B14F-4D97-AF65-F5344CB8AC3E}">
        <p14:creationId xmlns:p14="http://schemas.microsoft.com/office/powerpoint/2010/main" xmlns="" val="310132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 MapReduce program for spatial join query </a:t>
            </a:r>
            <a:r>
              <a:rPr lang="en-US" sz="3200" dirty="0" smtClean="0"/>
              <a:t> </a:t>
            </a:r>
            <a:r>
              <a:rPr lang="en-US" sz="3200" dirty="0"/>
              <a:t>will have similar structure as a regular relational join </a:t>
            </a:r>
            <a:r>
              <a:rPr lang="en-US" sz="3200" dirty="0" smtClean="0"/>
              <a:t>operation</a:t>
            </a:r>
          </a:p>
          <a:p>
            <a:r>
              <a:rPr lang="en-US" sz="3200" dirty="0" smtClean="0"/>
              <a:t>But </a:t>
            </a:r>
            <a:r>
              <a:rPr lang="en-US" sz="3200" dirty="0"/>
              <a:t>with all the spatial part executed by invoking RESQUE engine within the program</a:t>
            </a:r>
            <a:r>
              <a:rPr lang="en-US" sz="3200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5587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003" y="609603"/>
            <a:ext cx="6530499" cy="11161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003" y="1930401"/>
            <a:ext cx="6530499" cy="4110962"/>
          </a:xfrm>
        </p:spPr>
        <p:txBody>
          <a:bodyPr>
            <a:noAutofit/>
          </a:bodyPr>
          <a:lstStyle/>
          <a:p>
            <a:r>
              <a:rPr lang="en-US" sz="2400" dirty="0" smtClean="0"/>
              <a:t>The </a:t>
            </a:r>
            <a:r>
              <a:rPr lang="en-US" sz="2400" dirty="0"/>
              <a:t>program has three main </a:t>
            </a:r>
            <a:r>
              <a:rPr lang="en-US" sz="2400" dirty="0" smtClean="0"/>
              <a:t>steps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i) M</a:t>
            </a:r>
            <a:r>
              <a:rPr lang="en-US" sz="2400" dirty="0" smtClean="0"/>
              <a:t>ap Phase: The </a:t>
            </a:r>
            <a:r>
              <a:rPr lang="en-US" sz="2400" dirty="0"/>
              <a:t>input table is </a:t>
            </a:r>
            <a:r>
              <a:rPr lang="en-US" sz="2400" dirty="0" smtClean="0"/>
              <a:t>scanned </a:t>
            </a:r>
            <a:r>
              <a:rPr lang="en-US" sz="2400" dirty="0"/>
              <a:t>and the WHERE condition is evaluated on each record. Only those records that satisfy the WHERE condition are emitted with tile</a:t>
            </a:r>
            <a:r>
              <a:rPr lang="en-US" sz="2400" b="1" dirty="0"/>
              <a:t> uid </a:t>
            </a:r>
            <a:r>
              <a:rPr lang="en-US" sz="2400" dirty="0"/>
              <a:t>is as key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ii) </a:t>
            </a:r>
            <a:r>
              <a:rPr lang="en-US" sz="2400" dirty="0" smtClean="0"/>
              <a:t>Shuffle Phase: All </a:t>
            </a:r>
            <a:r>
              <a:rPr lang="en-US" sz="2400" dirty="0"/>
              <a:t>records with the same tile </a:t>
            </a:r>
            <a:r>
              <a:rPr lang="en-US" sz="2400" b="1" dirty="0"/>
              <a:t>uid</a:t>
            </a:r>
            <a:r>
              <a:rPr lang="en-US" sz="2400" dirty="0"/>
              <a:t> would be sorted and prepared for the reducer operation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iii) </a:t>
            </a:r>
            <a:r>
              <a:rPr lang="en-US" sz="2400" dirty="0" smtClean="0"/>
              <a:t>Reduce Phase : The tile </a:t>
            </a:r>
            <a:r>
              <a:rPr lang="en-US" sz="2400" dirty="0"/>
              <a:t>based spatial join operation is performed on the input records and the spatial operations are executed by invoking the RESQUE engine</a:t>
            </a:r>
          </a:p>
        </p:txBody>
      </p:sp>
    </p:spTree>
    <p:extLst>
      <p:ext uri="{BB962C8B-B14F-4D97-AF65-F5344CB8AC3E}">
        <p14:creationId xmlns:p14="http://schemas.microsoft.com/office/powerpoint/2010/main" xmlns="" val="405368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663" y="609603"/>
            <a:ext cx="6520840" cy="961623"/>
          </a:xfrm>
        </p:spPr>
        <p:txBody>
          <a:bodyPr/>
          <a:lstStyle/>
          <a:p>
            <a:r>
              <a:rPr lang="en-US" dirty="0" smtClean="0"/>
              <a:t>Work Flow of Map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63" y="1687133"/>
            <a:ext cx="6520840" cy="43542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    function Map(k , v):</a:t>
            </a:r>
          </a:p>
          <a:p>
            <a:pPr marL="0" indent="0">
              <a:buNone/>
            </a:pPr>
            <a:r>
              <a:rPr lang="en-US" sz="2400" dirty="0" smtClean="0"/>
              <a:t>    </a:t>
            </a:r>
            <a:r>
              <a:rPr lang="en-US" sz="2400" dirty="0"/>
              <a:t>tile uid = projectKey(v);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    join </a:t>
            </a:r>
            <a:r>
              <a:rPr lang="en-US" sz="2400" dirty="0"/>
              <a:t>seq = projectJoinSequence(v</a:t>
            </a:r>
            <a:r>
              <a:rPr lang="en-US" sz="2400" dirty="0" smtClean="0"/>
              <a:t>);</a:t>
            </a:r>
          </a:p>
          <a:p>
            <a:pPr marL="0" indent="0">
              <a:buNone/>
            </a:pPr>
            <a:r>
              <a:rPr lang="en-US" sz="2400" dirty="0" smtClean="0"/>
              <a:t>    </a:t>
            </a:r>
            <a:r>
              <a:rPr lang="en-US" sz="2400" dirty="0"/>
              <a:t>record = projectRecord(v);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    v </a:t>
            </a:r>
            <a:r>
              <a:rPr lang="en-US" sz="2400" dirty="0"/>
              <a:t>= concat(join seq,record);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emit</a:t>
            </a:r>
            <a:r>
              <a:rPr lang="en-US" sz="2400" dirty="0"/>
              <a:t>( tile uid , v);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Each record in the table is converted into the map function input key/value pair (k, v), where </a:t>
            </a:r>
            <a:r>
              <a:rPr lang="en-US" sz="2400" b="1" dirty="0" smtClean="0"/>
              <a:t>k is the byte offset </a:t>
            </a:r>
            <a:r>
              <a:rPr lang="en-US" sz="2400" dirty="0" smtClean="0"/>
              <a:t>of </a:t>
            </a:r>
            <a:r>
              <a:rPr lang="en-US" sz="2400" dirty="0"/>
              <a:t>the line in the file, and </a:t>
            </a:r>
            <a:r>
              <a:rPr lang="en-US" sz="2400" b="1" dirty="0"/>
              <a:t>v is the record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26307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716924"/>
          </a:xfrm>
        </p:spPr>
        <p:txBody>
          <a:bodyPr/>
          <a:lstStyle/>
          <a:p>
            <a:r>
              <a:rPr lang="en-US" dirty="0"/>
              <a:t>Work Flow </a:t>
            </a:r>
            <a:r>
              <a:rPr lang="en-US" dirty="0" smtClean="0"/>
              <a:t>of Reduce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429556"/>
            <a:ext cx="6543182" cy="4971245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/>
              <a:t>function JoinReduce(k,v</a:t>
            </a:r>
            <a:r>
              <a:rPr lang="en-US" sz="2200" dirty="0" smtClean="0"/>
              <a:t>): </a:t>
            </a:r>
          </a:p>
          <a:p>
            <a:pPr marL="0" indent="0">
              <a:buNone/>
            </a:pPr>
            <a:r>
              <a:rPr lang="en-US" sz="2200" dirty="0"/>
              <a:t> </a:t>
            </a:r>
            <a:r>
              <a:rPr lang="en-US" sz="2200" dirty="0" smtClean="0"/>
              <a:t>       join </a:t>
            </a:r>
            <a:r>
              <a:rPr lang="en-US" sz="2200" dirty="0"/>
              <a:t>set = [ ] </a:t>
            </a:r>
            <a:r>
              <a:rPr lang="en-US" sz="2200" dirty="0" smtClean="0"/>
              <a:t>;                        /* </a:t>
            </a:r>
            <a:r>
              <a:rPr lang="en-US" sz="2200" dirty="0"/>
              <a:t>arraylist holds join objects </a:t>
            </a:r>
            <a:r>
              <a:rPr lang="en-US" sz="2200" dirty="0" smtClean="0"/>
              <a:t>*/</a:t>
            </a:r>
          </a:p>
          <a:p>
            <a:pPr marL="0" indent="0">
              <a:buNone/>
            </a:pPr>
            <a:r>
              <a:rPr lang="en-US" sz="2200" dirty="0"/>
              <a:t> </a:t>
            </a:r>
            <a:r>
              <a:rPr lang="en-US" sz="2200" dirty="0" smtClean="0"/>
              <a:t>       </a:t>
            </a:r>
            <a:r>
              <a:rPr lang="en-US" sz="2200" dirty="0"/>
              <a:t>for vi in v </a:t>
            </a:r>
            <a:r>
              <a:rPr lang="en-US" sz="2200" dirty="0" smtClean="0"/>
              <a:t>do</a:t>
            </a:r>
          </a:p>
          <a:p>
            <a:pPr marL="0" indent="0">
              <a:buNone/>
            </a:pPr>
            <a:r>
              <a:rPr lang="en-US" sz="2200" dirty="0"/>
              <a:t> </a:t>
            </a:r>
            <a:r>
              <a:rPr lang="en-US" sz="2200" dirty="0" smtClean="0"/>
              <a:t>           </a:t>
            </a:r>
            <a:r>
              <a:rPr lang="en-US" sz="2200" dirty="0"/>
              <a:t>join seq = projectJoinSequence(vi</a:t>
            </a:r>
            <a:r>
              <a:rPr lang="en-US" sz="2200" dirty="0" smtClean="0"/>
              <a:t>);</a:t>
            </a:r>
          </a:p>
          <a:p>
            <a:pPr marL="0" indent="0">
              <a:buNone/>
            </a:pPr>
            <a:r>
              <a:rPr lang="en-US" sz="2200" dirty="0"/>
              <a:t> </a:t>
            </a:r>
            <a:r>
              <a:rPr lang="en-US" sz="2200" dirty="0" smtClean="0"/>
              <a:t>           </a:t>
            </a:r>
            <a:r>
              <a:rPr lang="en-US" sz="2200" dirty="0"/>
              <a:t>record = projectRecord(vi</a:t>
            </a:r>
            <a:r>
              <a:rPr lang="en-US" sz="2200" dirty="0" smtClean="0"/>
              <a:t>);</a:t>
            </a:r>
          </a:p>
          <a:p>
            <a:pPr marL="0" indent="0">
              <a:buNone/>
            </a:pPr>
            <a:r>
              <a:rPr lang="en-US" sz="2200" dirty="0"/>
              <a:t> </a:t>
            </a:r>
            <a:r>
              <a:rPr lang="en-US" sz="2200" dirty="0" smtClean="0"/>
              <a:t>           </a:t>
            </a:r>
            <a:r>
              <a:rPr lang="en-US" sz="2200" dirty="0"/>
              <a:t>if join seq == 0 </a:t>
            </a:r>
            <a:r>
              <a:rPr lang="en-US" sz="2200" dirty="0" smtClean="0"/>
              <a:t>then</a:t>
            </a:r>
          </a:p>
          <a:p>
            <a:pPr marL="0" indent="0">
              <a:buNone/>
            </a:pPr>
            <a:r>
              <a:rPr lang="en-US" sz="2200" dirty="0"/>
              <a:t> </a:t>
            </a:r>
            <a:r>
              <a:rPr lang="en-US" sz="2200" dirty="0" smtClean="0"/>
              <a:t>                   </a:t>
            </a:r>
            <a:r>
              <a:rPr lang="en-US" sz="2200" dirty="0"/>
              <a:t>join set[0].append(record</a:t>
            </a:r>
            <a:r>
              <a:rPr lang="en-US" sz="2200" dirty="0" smtClean="0"/>
              <a:t>);</a:t>
            </a:r>
          </a:p>
          <a:p>
            <a:pPr marL="0" indent="0">
              <a:buNone/>
            </a:pPr>
            <a:r>
              <a:rPr lang="en-US" sz="2200" dirty="0"/>
              <a:t> </a:t>
            </a:r>
            <a:r>
              <a:rPr lang="en-US" sz="2200" dirty="0" smtClean="0"/>
              <a:t>           </a:t>
            </a:r>
            <a:r>
              <a:rPr lang="en-US" sz="2200" dirty="0"/>
              <a:t>if join seq == 1 then 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/>
              <a:t> </a:t>
            </a:r>
            <a:r>
              <a:rPr lang="en-US" sz="2200" dirty="0" smtClean="0"/>
              <a:t>                   join </a:t>
            </a:r>
            <a:r>
              <a:rPr lang="en-US" sz="2200" dirty="0"/>
              <a:t>set[1].append(record</a:t>
            </a:r>
            <a:r>
              <a:rPr lang="en-US" sz="2200" dirty="0" smtClean="0"/>
              <a:t>);  </a:t>
            </a:r>
          </a:p>
          <a:p>
            <a:pPr marL="0" indent="0">
              <a:buNone/>
            </a:pPr>
            <a:r>
              <a:rPr lang="en-US" sz="1900" dirty="0" smtClean="0"/>
              <a:t>         </a:t>
            </a:r>
            <a:r>
              <a:rPr lang="en-US" sz="2200" dirty="0" smtClean="0"/>
              <a:t>plan </a:t>
            </a:r>
            <a:r>
              <a:rPr lang="en-US" sz="2200" dirty="0"/>
              <a:t>= RESQUE.genLocalPlan(join set</a:t>
            </a:r>
            <a:r>
              <a:rPr lang="en-US" sz="2200" dirty="0" smtClean="0"/>
              <a:t>);     /* </a:t>
            </a:r>
            <a:r>
              <a:rPr lang="en-US" sz="2200" dirty="0"/>
              <a:t>library call to RESQUE */ 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/>
              <a:t> </a:t>
            </a:r>
            <a:r>
              <a:rPr lang="en-US" sz="2200" dirty="0" smtClean="0"/>
              <a:t>       </a:t>
            </a:r>
            <a:r>
              <a:rPr lang="en-US" sz="2200" dirty="0"/>
              <a:t>result = RESQUE.processQuery(plan); 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/>
              <a:t> </a:t>
            </a:r>
            <a:r>
              <a:rPr lang="en-US" sz="2200" dirty="0" smtClean="0"/>
              <a:t>       for </a:t>
            </a:r>
            <a:r>
              <a:rPr lang="en-US" sz="2200" dirty="0"/>
              <a:t>item in result </a:t>
            </a:r>
            <a:r>
              <a:rPr lang="en-US" sz="2200" dirty="0" smtClean="0"/>
              <a:t>do </a:t>
            </a:r>
          </a:p>
          <a:p>
            <a:pPr marL="0" indent="0">
              <a:buNone/>
            </a:pPr>
            <a:r>
              <a:rPr lang="en-US" sz="2200" dirty="0"/>
              <a:t> </a:t>
            </a:r>
            <a:r>
              <a:rPr lang="en-US" sz="2200" dirty="0" smtClean="0"/>
              <a:t>       </a:t>
            </a:r>
            <a:r>
              <a:rPr lang="en-US" sz="2200" dirty="0"/>
              <a:t>emit(item);</a:t>
            </a:r>
          </a:p>
        </p:txBody>
      </p:sp>
    </p:spTree>
    <p:extLst>
      <p:ext uri="{BB962C8B-B14F-4D97-AF65-F5344CB8AC3E}">
        <p14:creationId xmlns:p14="http://schemas.microsoft.com/office/powerpoint/2010/main" xmlns="" val="223028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600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OF MODERN SPATIAL APPLICATIONS: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48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CHALLENGE: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Moderate size hospital can routinely generate thousands of whole slide images per day.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street map project has more than 600,000 contributors &amp; user contributing data is increasing continuously.</a:t>
            </a:r>
          </a:p>
          <a:p>
            <a:pPr marL="0" indent="0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COMPUTATION COMPLEXITY: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Multi-Dimensional and involves heavy duty geometric computations.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join queries like spatial cross-matching and overlaying multiple sets of spatial objects on an image or map is very expensive.</a:t>
            </a:r>
          </a:p>
        </p:txBody>
      </p:sp>
    </p:spTree>
    <p:extLst>
      <p:ext uri="{BB962C8B-B14F-4D97-AF65-F5344CB8AC3E}">
        <p14:creationId xmlns:p14="http://schemas.microsoft.com/office/powerpoint/2010/main" xmlns="" val="407861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3"/>
            <a:ext cx="6447501" cy="729803"/>
          </a:xfrm>
        </p:spPr>
        <p:txBody>
          <a:bodyPr/>
          <a:lstStyle/>
          <a:p>
            <a:r>
              <a:rPr lang="en-US" dirty="0"/>
              <a:t>Other Spatial Query Types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339406"/>
            <a:ext cx="6447501" cy="47019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sz="2000" dirty="0" smtClean="0"/>
              <a:t>WorkFlow of Spatial Query Processing     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Data/space </a:t>
            </a:r>
            <a:r>
              <a:rPr lang="en-US" sz="2000" dirty="0"/>
              <a:t>partitioning</a:t>
            </a:r>
            <a:r>
              <a:rPr lang="en-US" sz="2000" dirty="0" smtClean="0"/>
              <a:t>;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</a:t>
            </a:r>
            <a:r>
              <a:rPr lang="en-US" sz="2000" dirty="0"/>
              <a:t>Data storage of partitioned data on HDFS</a:t>
            </a:r>
            <a:r>
              <a:rPr lang="en-US" sz="2000" dirty="0" smtClean="0"/>
              <a:t>;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</a:t>
            </a:r>
            <a:r>
              <a:rPr lang="en-US" sz="2000" dirty="0"/>
              <a:t>Pre-query processing (optional</a:t>
            </a:r>
            <a:r>
              <a:rPr lang="en-US" sz="2000" dirty="0" smtClean="0"/>
              <a:t>);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for </a:t>
            </a:r>
            <a:r>
              <a:rPr lang="en-US" sz="2000" dirty="0"/>
              <a:t>tile in input collection </a:t>
            </a:r>
            <a:r>
              <a:rPr lang="en-US" sz="2000" dirty="0" smtClean="0"/>
              <a:t>do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Index </a:t>
            </a:r>
            <a:r>
              <a:rPr lang="en-US" sz="2000" dirty="0"/>
              <a:t>building for objects in the tile;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         Tile </a:t>
            </a:r>
            <a:r>
              <a:rPr lang="en-US" sz="2000" dirty="0"/>
              <a:t>based spatial querying processing;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</a:t>
            </a:r>
            <a:r>
              <a:rPr lang="en-US" sz="2000" dirty="0"/>
              <a:t>Boundary object handling</a:t>
            </a:r>
            <a:r>
              <a:rPr lang="en-US" sz="2000" dirty="0" smtClean="0"/>
              <a:t>;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</a:t>
            </a:r>
            <a:r>
              <a:rPr lang="en-US" sz="2000" dirty="0"/>
              <a:t>Post-query processing (optional</a:t>
            </a:r>
            <a:r>
              <a:rPr lang="en-US" sz="2000" dirty="0" smtClean="0"/>
              <a:t>);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</a:t>
            </a:r>
            <a:r>
              <a:rPr lang="en-US" sz="2000" dirty="0"/>
              <a:t>Data aggregation;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</a:t>
            </a:r>
            <a:r>
              <a:rPr lang="en-US" sz="2000" dirty="0"/>
              <a:t>Result storage on HDFS;</a:t>
            </a:r>
          </a:p>
        </p:txBody>
      </p:sp>
    </p:spTree>
    <p:extLst>
      <p:ext uri="{BB962C8B-B14F-4D97-AF65-F5344CB8AC3E}">
        <p14:creationId xmlns:p14="http://schemas.microsoft.com/office/powerpoint/2010/main" xmlns="" val="289405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Spatial selection/containment is a simple query type in which objects geometrically contained in selection region are returned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800" b="1" dirty="0"/>
              <a:t>Query to retrieve cancerous </a:t>
            </a:r>
            <a:r>
              <a:rPr lang="en-US" sz="2800" b="1" dirty="0" smtClean="0"/>
              <a:t>cells:</a:t>
            </a:r>
          </a:p>
          <a:p>
            <a:pPr marL="0" indent="0">
              <a:buNone/>
            </a:pPr>
            <a:r>
              <a:rPr lang="en-US" sz="2400" dirty="0" smtClean="0"/>
              <a:t>    SELECT </a:t>
            </a:r>
            <a:r>
              <a:rPr lang="en-US" sz="2400" dirty="0"/>
              <a:t>* FROM markup_polygon m, human_markup </a:t>
            </a:r>
            <a:r>
              <a:rPr lang="en-US" sz="2400" dirty="0" smtClean="0"/>
              <a:t>h</a:t>
            </a:r>
          </a:p>
          <a:p>
            <a:pPr marL="0" indent="0">
              <a:buNone/>
            </a:pPr>
            <a:r>
              <a:rPr lang="en-US" sz="2400" dirty="0" smtClean="0"/>
              <a:t>    </a:t>
            </a:r>
            <a:r>
              <a:rPr lang="en-US" sz="2400" dirty="0"/>
              <a:t>WHERE h.name=’cancer’ AND </a:t>
            </a:r>
          </a:p>
          <a:p>
            <a:pPr marL="0" indent="0">
              <a:buNone/>
            </a:pPr>
            <a:r>
              <a:rPr lang="en-US" sz="2400" dirty="0" smtClean="0"/>
              <a:t>     </a:t>
            </a:r>
            <a:r>
              <a:rPr lang="en-US" sz="2400" dirty="0"/>
              <a:t>ST_CONTAINS(h.region, m.polygon) = TRUE; 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xmlns="" val="277354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3"/>
            <a:ext cx="6447501" cy="613893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442435"/>
            <a:ext cx="6447501" cy="4598928"/>
          </a:xfrm>
        </p:spPr>
        <p:txBody>
          <a:bodyPr>
            <a:normAutofit/>
          </a:bodyPr>
          <a:lstStyle/>
          <a:p>
            <a:r>
              <a:rPr lang="en-US" sz="2400" dirty="0"/>
              <a:t>Since data is partitioned into tiles, containment queries can be processed in a filter-and-refine fashion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dirty="0" smtClean="0"/>
              <a:t> Filter step: Tiles </a:t>
            </a:r>
            <a:r>
              <a:rPr lang="en-US" sz="2400" dirty="0"/>
              <a:t>which are disjoined from the query region can be filtered. 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Refinement step: The </a:t>
            </a:r>
            <a:r>
              <a:rPr lang="en-US" sz="2400" dirty="0"/>
              <a:t>candidate objects are checked with precise geometry test</a:t>
            </a:r>
          </a:p>
        </p:txBody>
      </p:sp>
    </p:spTree>
    <p:extLst>
      <p:ext uri="{BB962C8B-B14F-4D97-AF65-F5344CB8AC3E}">
        <p14:creationId xmlns:p14="http://schemas.microsoft.com/office/powerpoint/2010/main" xmlns="" val="110680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9982"/>
            <a:ext cx="8229600" cy="1143000"/>
          </a:xfrm>
        </p:spPr>
        <p:txBody>
          <a:bodyPr/>
          <a:lstStyle/>
          <a:p>
            <a:pPr algn="ctr"/>
            <a:r>
              <a:rPr lang="en-IN" b="1" dirty="0" smtClean="0"/>
              <a:t>5</a:t>
            </a:r>
            <a:r>
              <a:rPr lang="en-IN" b="1" baseline="30000" dirty="0" smtClean="0"/>
              <a:t>th</a:t>
            </a:r>
            <a:r>
              <a:rPr lang="en-IN" b="1" dirty="0" smtClean="0"/>
              <a:t> Part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METHODS FOR SPATIAL QUERIES: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3192"/>
            <a:ext cx="8229600" cy="4862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SDBMS 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potential approach for scaling out spatial queries.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through partitioning to increase I/O bandwidth via parallel data access.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</a:t>
            </a: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Source: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https://www.google.com/search?rlz=parallel+SDBMS+&amp;oq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8DE7727-FB04-4537-9DF8-95F005C4D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75" y="2782111"/>
            <a:ext cx="8649450" cy="281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3318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METHODS FOR SPATIAL QUERIES: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470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Advantages:</a:t>
            </a:r>
          </a:p>
          <a:p>
            <a:pPr marL="0" indent="0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model and expressive query language for modeling and querying spatial data.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 out is possible.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Limitations:</a:t>
            </a:r>
          </a:p>
          <a:p>
            <a:pPr marL="0" indent="0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Lacks Spatial partitioning mechanism to balance data and task loads.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data loading overhead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expensive on Software licensing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sophisticated tuning and maintenance efforts.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832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2641</TotalTime>
  <Words>2484</Words>
  <Application>Microsoft Macintosh PowerPoint</Application>
  <PresentationFormat>On-screen Show (4:3)</PresentationFormat>
  <Paragraphs>510</Paragraphs>
  <Slides>73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73</vt:i4>
      </vt:variant>
    </vt:vector>
  </HeadingPairs>
  <TitlesOfParts>
    <vt:vector size="76" baseType="lpstr">
      <vt:lpstr>Office Theme</vt:lpstr>
      <vt:lpstr>Custom Design</vt:lpstr>
      <vt:lpstr>Facet</vt:lpstr>
      <vt:lpstr>Hadoop-GIS: A High Performance Spatial Data Warehousing System over MapReduce</vt:lpstr>
      <vt:lpstr>Slide 2</vt:lpstr>
      <vt:lpstr>REAL TIME EXAMPLES:</vt:lpstr>
      <vt:lpstr>DIGITAL PATHOLOGY IMAGING: </vt:lpstr>
      <vt:lpstr>LOCATION BASED SOCIAL NETWORKS: </vt:lpstr>
      <vt:lpstr>Slide 6</vt:lpstr>
      <vt:lpstr>CHALLENGES OF MODERN SPATIAL APPLICATIONS:</vt:lpstr>
      <vt:lpstr>TRADITIONAL METHODS FOR SPATIAL QUERIES:</vt:lpstr>
      <vt:lpstr>TRADITIONAL METHODS FOR SPATIAL QUERIES:</vt:lpstr>
      <vt:lpstr>MAP REDUCE:</vt:lpstr>
      <vt:lpstr>PROBLEMS FOR SPATIAL PARTITIONING:</vt:lpstr>
      <vt:lpstr>GOAL: HIGH PERFORMANCE SPATIAL QUERIES AND ANALYTICS</vt:lpstr>
      <vt:lpstr>OVERVIEW:</vt:lpstr>
      <vt:lpstr>OVERVIEW OF METHODS:</vt:lpstr>
      <vt:lpstr>2nd Part</vt:lpstr>
      <vt:lpstr>Declarative Queries</vt:lpstr>
      <vt:lpstr>Spatial Datatypes</vt:lpstr>
      <vt:lpstr>Spatial Operators</vt:lpstr>
      <vt:lpstr>Spatial Functions</vt:lpstr>
      <vt:lpstr>Slide 20</vt:lpstr>
      <vt:lpstr>Architecture of Hadoop-GIS</vt:lpstr>
      <vt:lpstr>Data Partitioning</vt:lpstr>
      <vt:lpstr>Slide 23</vt:lpstr>
      <vt:lpstr>Query System</vt:lpstr>
      <vt:lpstr>RESQUE</vt:lpstr>
      <vt:lpstr>RESQUE contd..</vt:lpstr>
      <vt:lpstr>Boundary Object Handling</vt:lpstr>
      <vt:lpstr>Contd..</vt:lpstr>
      <vt:lpstr>MapReduce based parallel query execution </vt:lpstr>
      <vt:lpstr>Contd..</vt:lpstr>
      <vt:lpstr>Integration with Hive</vt:lpstr>
      <vt:lpstr>3rd Part</vt:lpstr>
      <vt:lpstr>Real-Time Spatial Query Engine(RESQUE)</vt:lpstr>
      <vt:lpstr>General Framework of Spatial Data processing</vt:lpstr>
      <vt:lpstr>Multi-level Spatial Indexing</vt:lpstr>
      <vt:lpstr>Hilbert R Tree ( Spatial Indexing )</vt:lpstr>
      <vt:lpstr>Spatial Indexing using R Tree</vt:lpstr>
      <vt:lpstr>Multi-level Spatial Indexing</vt:lpstr>
      <vt:lpstr>Multi-level Spatial Indexing</vt:lpstr>
      <vt:lpstr>Spatial Query Workflows in RESQUE</vt:lpstr>
      <vt:lpstr>Spatial Join Workflow</vt:lpstr>
      <vt:lpstr>Spatial Join Workflow</vt:lpstr>
      <vt:lpstr>Spatial Join Workflow</vt:lpstr>
      <vt:lpstr>Spatial Join Workflow</vt:lpstr>
      <vt:lpstr>Spatial Join Workflow</vt:lpstr>
      <vt:lpstr>Spatial Containment Workflow</vt:lpstr>
      <vt:lpstr>Nearest Neighbor Query</vt:lpstr>
      <vt:lpstr>NN Search with R* Tree</vt:lpstr>
      <vt:lpstr>NN Search with R* Tree:</vt:lpstr>
      <vt:lpstr>4th Part</vt:lpstr>
      <vt:lpstr>MAPREDUCE BASED SPATIAL QUERY        PROCESSING</vt:lpstr>
      <vt:lpstr>Slide 52</vt:lpstr>
      <vt:lpstr>SPATIAL DATA PARTITIONING AND  STORAGE</vt:lpstr>
      <vt:lpstr>Slide 54</vt:lpstr>
      <vt:lpstr>Data Skew </vt:lpstr>
      <vt:lpstr>Slide 56</vt:lpstr>
      <vt:lpstr>Slide 57</vt:lpstr>
      <vt:lpstr>Assumptions made before Partitioning</vt:lpstr>
      <vt:lpstr>Slide 59</vt:lpstr>
      <vt:lpstr>Slide 60</vt:lpstr>
      <vt:lpstr>Slide 61</vt:lpstr>
      <vt:lpstr>Slide 62</vt:lpstr>
      <vt:lpstr>Slide 63</vt:lpstr>
      <vt:lpstr>Spatial Join with MapReduce</vt:lpstr>
      <vt:lpstr>Example spatial join (cross-matching) query</vt:lpstr>
      <vt:lpstr>Slide 66</vt:lpstr>
      <vt:lpstr>Slide 67</vt:lpstr>
      <vt:lpstr>Work Flow of Map Function</vt:lpstr>
      <vt:lpstr>Work Flow of Reduce Function</vt:lpstr>
      <vt:lpstr>Other Spatial Query Types </vt:lpstr>
      <vt:lpstr>Slide 71</vt:lpstr>
      <vt:lpstr>Slide 72</vt:lpstr>
      <vt:lpstr>5th Part</vt:lpstr>
    </vt:vector>
  </TitlesOfParts>
  <Company>University of Missouri - Kansas City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UMKC Faculty and Staff</dc:creator>
  <cp:lastModifiedBy>Sindhusha</cp:lastModifiedBy>
  <cp:revision>10</cp:revision>
  <dcterms:created xsi:type="dcterms:W3CDTF">2014-01-29T16:33:56Z</dcterms:created>
  <dcterms:modified xsi:type="dcterms:W3CDTF">2019-04-24T18:09:18Z</dcterms:modified>
</cp:coreProperties>
</file>